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88" r:id="rId3"/>
  </p:sldMasterIdLst>
  <p:notesMasterIdLst>
    <p:notesMasterId r:id="rId27"/>
  </p:notesMasterIdLst>
  <p:handoutMasterIdLst>
    <p:handoutMasterId r:id="rId28"/>
  </p:handoutMasterIdLst>
  <p:sldIdLst>
    <p:sldId id="256" r:id="rId4"/>
    <p:sldId id="381" r:id="rId5"/>
    <p:sldId id="467" r:id="rId6"/>
    <p:sldId id="448" r:id="rId7"/>
    <p:sldId id="437" r:id="rId8"/>
    <p:sldId id="469" r:id="rId9"/>
    <p:sldId id="468" r:id="rId10"/>
    <p:sldId id="455" r:id="rId11"/>
    <p:sldId id="470" r:id="rId12"/>
    <p:sldId id="456" r:id="rId13"/>
    <p:sldId id="453" r:id="rId14"/>
    <p:sldId id="348" r:id="rId15"/>
    <p:sldId id="438" r:id="rId16"/>
    <p:sldId id="439" r:id="rId17"/>
    <p:sldId id="478" r:id="rId18"/>
    <p:sldId id="464" r:id="rId19"/>
    <p:sldId id="472" r:id="rId20"/>
    <p:sldId id="473" r:id="rId21"/>
    <p:sldId id="461" r:id="rId22"/>
    <p:sldId id="476" r:id="rId23"/>
    <p:sldId id="471" r:id="rId24"/>
    <p:sldId id="466" r:id="rId25"/>
    <p:sldId id="474" r:id="rId26"/>
  </p:sldIdLst>
  <p:sldSz cx="9144000" cy="6858000" type="screen4x3"/>
  <p:notesSz cx="6888163" cy="100203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B4F0FE"/>
    <a:srgbClr val="14F05D"/>
    <a:srgbClr val="FBBBE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94660"/>
  </p:normalViewPr>
  <p:slideViewPr>
    <p:cSldViewPr>
      <p:cViewPr varScale="1">
        <p:scale>
          <a:sx n="60" d="100"/>
          <a:sy n="60" d="100"/>
        </p:scale>
        <p:origin x="140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997FF-236B-4DAD-AB72-56062606AB7B}" type="doc">
      <dgm:prSet loTypeId="urn:microsoft.com/office/officeart/2005/8/layout/hierarchy4" loCatId="relationship" qsTypeId="urn:microsoft.com/office/officeart/2005/8/quickstyle/3d2#2" qsCatId="3D" csTypeId="urn:microsoft.com/office/officeart/2005/8/colors/accent1_2" csCatId="accent1" phldr="1"/>
      <dgm:spPr/>
      <dgm:t>
        <a:bodyPr/>
        <a:lstStyle/>
        <a:p>
          <a:endParaRPr lang="id-ID"/>
        </a:p>
      </dgm:t>
    </dgm:pt>
    <dgm:pt modelId="{FDA62971-1878-4B49-8A5D-8C499542DBAB}">
      <dgm:prSet phldrT="[Text]" custT="1"/>
      <dgm:spPr>
        <a:solidFill>
          <a:schemeClr val="bg1"/>
        </a:solidFill>
      </dgm:spPr>
      <dgm:t>
        <a:bodyPr/>
        <a:lstStyle/>
        <a:p>
          <a:r>
            <a:rPr lang="id-ID" sz="2400" dirty="0">
              <a:solidFill>
                <a:schemeClr val="tx1"/>
              </a:solidFill>
              <a:cs typeface="Times New Roman" pitchFamily="18" charset="0"/>
            </a:rPr>
            <a:t>Nilai Satuan Minimum Kapitalisasi Aset Tetap diterapkan untuk pengeluaran pengadaan baru dan penambahan nilai aset tetap dari hasil pengembangan, reklasifikasi, renovasi, dan restorasi.</a:t>
          </a:r>
          <a:endParaRPr lang="id-ID" sz="2400" dirty="0">
            <a:solidFill>
              <a:schemeClr val="tx1"/>
            </a:solidFill>
          </a:endParaRPr>
        </a:p>
      </dgm:t>
    </dgm:pt>
    <dgm:pt modelId="{2743F956-BA2F-46FA-8083-6F012986F00D}" type="parTrans" cxnId="{6F4509CB-776D-41CF-8130-CDFA0D0CA3F6}">
      <dgm:prSet/>
      <dgm:spPr/>
      <dgm:t>
        <a:bodyPr/>
        <a:lstStyle/>
        <a:p>
          <a:endParaRPr lang="id-ID" sz="1800"/>
        </a:p>
      </dgm:t>
    </dgm:pt>
    <dgm:pt modelId="{9D0BCF83-EA39-489D-8D71-46D1CEDD2ACE}" type="sibTrans" cxnId="{6F4509CB-776D-41CF-8130-CDFA0D0CA3F6}">
      <dgm:prSet/>
      <dgm:spPr/>
      <dgm:t>
        <a:bodyPr/>
        <a:lstStyle/>
        <a:p>
          <a:endParaRPr lang="id-ID" sz="1800"/>
        </a:p>
      </dgm:t>
    </dgm:pt>
    <dgm:pt modelId="{B13D2CD1-623B-4CED-A28B-1526314FFDB3}">
      <dgm:prSet phldrT="[Text]" custT="1"/>
      <dgm:spPr>
        <a:solidFill>
          <a:schemeClr val="tx2">
            <a:lumMod val="20000"/>
            <a:lumOff val="80000"/>
          </a:schemeClr>
        </a:solidFill>
      </dgm:spPr>
      <dgm:t>
        <a:bodyPr/>
        <a:lstStyle/>
        <a:p>
          <a:r>
            <a:rPr lang="id-ID" sz="3200" dirty="0">
              <a:solidFill>
                <a:schemeClr val="tx1"/>
              </a:solidFill>
            </a:rPr>
            <a:t>Gedung dan Bangunan</a:t>
          </a:r>
        </a:p>
      </dgm:t>
    </dgm:pt>
    <dgm:pt modelId="{D3333E4B-76D8-4980-9E36-F6575613B88B}" type="parTrans" cxnId="{36126E51-2465-427E-A99C-73EC7EF94A01}">
      <dgm:prSet/>
      <dgm:spPr/>
      <dgm:t>
        <a:bodyPr/>
        <a:lstStyle/>
        <a:p>
          <a:endParaRPr lang="id-ID" sz="1800"/>
        </a:p>
      </dgm:t>
    </dgm:pt>
    <dgm:pt modelId="{94837CDC-A890-443A-8124-9E8F009794BA}" type="sibTrans" cxnId="{36126E51-2465-427E-A99C-73EC7EF94A01}">
      <dgm:prSet/>
      <dgm:spPr/>
      <dgm:t>
        <a:bodyPr/>
        <a:lstStyle/>
        <a:p>
          <a:endParaRPr lang="id-ID" sz="1800"/>
        </a:p>
      </dgm:t>
    </dgm:pt>
    <dgm:pt modelId="{A672D179-D911-4A5C-99E2-763CE475489A}">
      <dgm:prSet phldrT="[Text]" custT="1"/>
      <dgm:spPr>
        <a:solidFill>
          <a:srgbClr val="CC9900"/>
        </a:solidFill>
      </dgm:spPr>
      <dgm:t>
        <a:bodyPr/>
        <a:lstStyle/>
        <a:p>
          <a:r>
            <a:rPr lang="id-ID" sz="2400" dirty="0">
              <a:solidFill>
                <a:schemeClr val="bg2">
                  <a:lumMod val="10000"/>
                </a:schemeClr>
              </a:solidFill>
            </a:rPr>
            <a:t>&gt; 25 juta</a:t>
          </a:r>
        </a:p>
      </dgm:t>
    </dgm:pt>
    <dgm:pt modelId="{0A555A9A-9E4C-4760-8B03-BD303FBC1F61}" type="parTrans" cxnId="{96476C5D-985C-411B-9A52-43981E3A8C5D}">
      <dgm:prSet/>
      <dgm:spPr/>
      <dgm:t>
        <a:bodyPr/>
        <a:lstStyle/>
        <a:p>
          <a:endParaRPr lang="id-ID" sz="1800"/>
        </a:p>
      </dgm:t>
    </dgm:pt>
    <dgm:pt modelId="{CB2B06D3-0BEA-4590-BA7E-070F22063363}" type="sibTrans" cxnId="{96476C5D-985C-411B-9A52-43981E3A8C5D}">
      <dgm:prSet/>
      <dgm:spPr/>
      <dgm:t>
        <a:bodyPr/>
        <a:lstStyle/>
        <a:p>
          <a:endParaRPr lang="id-ID" sz="1800"/>
        </a:p>
      </dgm:t>
    </dgm:pt>
    <dgm:pt modelId="{6D1B1CBA-F567-44DE-9F7A-BE3FE8874A41}">
      <dgm:prSet phldrT="[Text]" custT="1"/>
      <dgm:spPr>
        <a:solidFill>
          <a:srgbClr val="CC9900"/>
        </a:solidFill>
      </dgm:spPr>
      <dgm:t>
        <a:bodyPr/>
        <a:lstStyle/>
        <a:p>
          <a:r>
            <a:rPr lang="id-ID" sz="2400" dirty="0">
              <a:solidFill>
                <a:schemeClr val="bg2">
                  <a:lumMod val="10000"/>
                </a:schemeClr>
              </a:solidFill>
            </a:rPr>
            <a:t>&gt; 1 Juta</a:t>
          </a:r>
        </a:p>
      </dgm:t>
    </dgm:pt>
    <dgm:pt modelId="{2E5F45C2-8592-4148-83C0-0BACEEEFCB0D}" type="parTrans" cxnId="{8FC8E638-2568-4C7D-8D8C-701671258118}">
      <dgm:prSet/>
      <dgm:spPr/>
      <dgm:t>
        <a:bodyPr/>
        <a:lstStyle/>
        <a:p>
          <a:endParaRPr lang="id-ID" sz="1800"/>
        </a:p>
      </dgm:t>
    </dgm:pt>
    <dgm:pt modelId="{FA648E64-7575-461B-97A3-B718A872D864}" type="sibTrans" cxnId="{8FC8E638-2568-4C7D-8D8C-701671258118}">
      <dgm:prSet/>
      <dgm:spPr/>
      <dgm:t>
        <a:bodyPr/>
        <a:lstStyle/>
        <a:p>
          <a:endParaRPr lang="id-ID" sz="1800"/>
        </a:p>
      </dgm:t>
    </dgm:pt>
    <dgm:pt modelId="{99781B3B-EC79-43C6-8486-6C8318124FEB}">
      <dgm:prSet phldrT="[Text]" custT="1"/>
      <dgm:spPr>
        <a:solidFill>
          <a:schemeClr val="tx2">
            <a:lumMod val="20000"/>
            <a:lumOff val="80000"/>
          </a:schemeClr>
        </a:solidFill>
      </dgm:spPr>
      <dgm:t>
        <a:bodyPr/>
        <a:lstStyle/>
        <a:p>
          <a:r>
            <a:rPr lang="id-ID" sz="3600" dirty="0">
              <a:solidFill>
                <a:schemeClr val="tx1"/>
              </a:solidFill>
            </a:rPr>
            <a:t>Peralatan dan Mesin</a:t>
          </a:r>
        </a:p>
      </dgm:t>
    </dgm:pt>
    <dgm:pt modelId="{68DE191A-8966-4054-99CC-B7628FD2D329}" type="parTrans" cxnId="{BF0CA33A-439C-45FE-AA24-B84911516BE0}">
      <dgm:prSet/>
      <dgm:spPr/>
      <dgm:t>
        <a:bodyPr/>
        <a:lstStyle/>
        <a:p>
          <a:endParaRPr lang="id-ID" sz="1800"/>
        </a:p>
      </dgm:t>
    </dgm:pt>
    <dgm:pt modelId="{C7409EC3-214D-4CEE-99FA-8521A456D6A0}" type="sibTrans" cxnId="{BF0CA33A-439C-45FE-AA24-B84911516BE0}">
      <dgm:prSet/>
      <dgm:spPr/>
      <dgm:t>
        <a:bodyPr/>
        <a:lstStyle/>
        <a:p>
          <a:endParaRPr lang="id-ID" sz="1800"/>
        </a:p>
      </dgm:t>
    </dgm:pt>
    <dgm:pt modelId="{056E4DFF-92C7-4C24-99F4-0FDE21AD8EEF}">
      <dgm:prSet phldrT="[Text]" custT="1"/>
      <dgm:spPr>
        <a:solidFill>
          <a:schemeClr val="tx2">
            <a:lumMod val="20000"/>
            <a:lumOff val="80000"/>
          </a:schemeClr>
        </a:solidFill>
      </dgm:spPr>
      <dgm:t>
        <a:bodyPr/>
        <a:lstStyle/>
        <a:p>
          <a:r>
            <a:rPr lang="id-ID" sz="2800" dirty="0">
              <a:solidFill>
                <a:schemeClr val="tx1"/>
              </a:solidFill>
            </a:rPr>
            <a:t>Alat Olahraga</a:t>
          </a:r>
        </a:p>
      </dgm:t>
    </dgm:pt>
    <dgm:pt modelId="{AEC29A46-CDFF-4543-8ADC-5D3C82226AE4}" type="parTrans" cxnId="{018EAB0A-83A6-44CB-8585-7C76CDD80BD9}">
      <dgm:prSet/>
      <dgm:spPr/>
      <dgm:t>
        <a:bodyPr/>
        <a:lstStyle/>
        <a:p>
          <a:endParaRPr lang="id-ID" sz="1800"/>
        </a:p>
      </dgm:t>
    </dgm:pt>
    <dgm:pt modelId="{190A65E2-A4BB-425E-96D6-3335C6036980}" type="sibTrans" cxnId="{018EAB0A-83A6-44CB-8585-7C76CDD80BD9}">
      <dgm:prSet/>
      <dgm:spPr/>
      <dgm:t>
        <a:bodyPr/>
        <a:lstStyle/>
        <a:p>
          <a:endParaRPr lang="id-ID" sz="1800"/>
        </a:p>
      </dgm:t>
    </dgm:pt>
    <dgm:pt modelId="{3E894AAF-A567-4C42-A6AA-E62996882E24}">
      <dgm:prSet phldrT="[Text]" custT="1"/>
      <dgm:spPr>
        <a:solidFill>
          <a:schemeClr val="tx2">
            <a:lumMod val="20000"/>
            <a:lumOff val="80000"/>
          </a:schemeClr>
        </a:solidFill>
      </dgm:spPr>
      <dgm:t>
        <a:bodyPr/>
        <a:lstStyle/>
        <a:p>
          <a:r>
            <a:rPr lang="id-ID" sz="1800" dirty="0">
              <a:solidFill>
                <a:schemeClr val="tx1"/>
              </a:solidFill>
            </a:rPr>
            <a:t>Tanah</a:t>
          </a:r>
        </a:p>
      </dgm:t>
    </dgm:pt>
    <dgm:pt modelId="{782E1303-E816-418C-9648-851B0B7E2C05}" type="parTrans" cxnId="{C1BAD195-AD86-4508-9775-5D613E3CA4C5}">
      <dgm:prSet/>
      <dgm:spPr/>
      <dgm:t>
        <a:bodyPr/>
        <a:lstStyle/>
        <a:p>
          <a:endParaRPr lang="id-ID" sz="1800"/>
        </a:p>
      </dgm:t>
    </dgm:pt>
    <dgm:pt modelId="{4D92F0CF-B936-458A-9871-73C0F2588809}" type="sibTrans" cxnId="{C1BAD195-AD86-4508-9775-5D613E3CA4C5}">
      <dgm:prSet/>
      <dgm:spPr/>
      <dgm:t>
        <a:bodyPr/>
        <a:lstStyle/>
        <a:p>
          <a:endParaRPr lang="id-ID" sz="1800"/>
        </a:p>
      </dgm:t>
    </dgm:pt>
    <dgm:pt modelId="{1C60EA43-50CE-4A62-9CD9-1E9AFB436514}">
      <dgm:prSet phldrT="[Text]" custT="1"/>
      <dgm:spPr>
        <a:solidFill>
          <a:schemeClr val="tx2">
            <a:lumMod val="20000"/>
            <a:lumOff val="80000"/>
          </a:schemeClr>
        </a:solidFill>
      </dgm:spPr>
      <dgm:t>
        <a:bodyPr/>
        <a:lstStyle/>
        <a:p>
          <a:r>
            <a:rPr lang="id-ID" sz="1800" dirty="0">
              <a:solidFill>
                <a:schemeClr val="tx1"/>
              </a:solidFill>
            </a:rPr>
            <a:t>Jalan, Irigasi, dan Jaringan</a:t>
          </a:r>
        </a:p>
      </dgm:t>
    </dgm:pt>
    <dgm:pt modelId="{FB43AE65-1E74-4EE7-A803-2BE7545C8DD8}" type="parTrans" cxnId="{EF7540E6-B32E-49F6-827C-C706A3EF0606}">
      <dgm:prSet/>
      <dgm:spPr/>
      <dgm:t>
        <a:bodyPr/>
        <a:lstStyle/>
        <a:p>
          <a:endParaRPr lang="id-ID" sz="1800"/>
        </a:p>
      </dgm:t>
    </dgm:pt>
    <dgm:pt modelId="{1AA66052-5C99-4F84-9D9F-C81E34D5AEA6}" type="sibTrans" cxnId="{EF7540E6-B32E-49F6-827C-C706A3EF0606}">
      <dgm:prSet/>
      <dgm:spPr/>
      <dgm:t>
        <a:bodyPr/>
        <a:lstStyle/>
        <a:p>
          <a:endParaRPr lang="id-ID" sz="1800"/>
        </a:p>
      </dgm:t>
    </dgm:pt>
    <dgm:pt modelId="{70681BF9-CFF4-4481-9D0D-B97BE18C2D99}">
      <dgm:prSet phldrT="[Text]" custT="1"/>
      <dgm:spPr>
        <a:solidFill>
          <a:schemeClr val="tx2">
            <a:lumMod val="20000"/>
            <a:lumOff val="80000"/>
          </a:schemeClr>
        </a:solidFill>
      </dgm:spPr>
      <dgm:t>
        <a:bodyPr/>
        <a:lstStyle/>
        <a:p>
          <a:r>
            <a:rPr lang="id-ID" sz="2400" dirty="0">
              <a:solidFill>
                <a:schemeClr val="tx1"/>
              </a:solidFill>
            </a:rPr>
            <a:t>KDP</a:t>
          </a:r>
        </a:p>
      </dgm:t>
    </dgm:pt>
    <dgm:pt modelId="{A5DB679A-C870-4F72-BB8B-D7F4C157BFD6}" type="parTrans" cxnId="{2B9F22DD-E297-4C29-B9B2-EF5306CF526D}">
      <dgm:prSet/>
      <dgm:spPr/>
      <dgm:t>
        <a:bodyPr/>
        <a:lstStyle/>
        <a:p>
          <a:endParaRPr lang="id-ID" sz="1800"/>
        </a:p>
      </dgm:t>
    </dgm:pt>
    <dgm:pt modelId="{5CF73D16-41F3-4C29-A4A8-C292966DC5EB}" type="sibTrans" cxnId="{2B9F22DD-E297-4C29-B9B2-EF5306CF526D}">
      <dgm:prSet/>
      <dgm:spPr/>
      <dgm:t>
        <a:bodyPr/>
        <a:lstStyle/>
        <a:p>
          <a:endParaRPr lang="id-ID" sz="1800"/>
        </a:p>
      </dgm:t>
    </dgm:pt>
    <dgm:pt modelId="{4FA81285-17BB-4597-9CA2-8AFD02E92A74}">
      <dgm:prSet phldrT="[Text]" custT="1"/>
      <dgm:spPr>
        <a:solidFill>
          <a:schemeClr val="tx2">
            <a:lumMod val="20000"/>
            <a:lumOff val="80000"/>
          </a:schemeClr>
        </a:solidFill>
      </dgm:spPr>
      <dgm:t>
        <a:bodyPr/>
        <a:lstStyle/>
        <a:p>
          <a:r>
            <a:rPr lang="id-ID" sz="1800" dirty="0">
              <a:solidFill>
                <a:schemeClr val="tx1"/>
              </a:solidFill>
            </a:rPr>
            <a:t>Aset Tetap Lainnya: </a:t>
          </a:r>
          <a:r>
            <a:rPr lang="id-ID" sz="1400" dirty="0">
              <a:solidFill>
                <a:schemeClr val="tx1"/>
              </a:solidFill>
            </a:rPr>
            <a:t>Kol. Perpust, Barang Bercorak Kesenian</a:t>
          </a:r>
        </a:p>
      </dgm:t>
    </dgm:pt>
    <dgm:pt modelId="{D406E35F-B072-49D4-A4E9-77D260694A0E}" type="parTrans" cxnId="{085CAD86-29B3-4892-9638-1F754D2300FE}">
      <dgm:prSet/>
      <dgm:spPr/>
      <dgm:t>
        <a:bodyPr/>
        <a:lstStyle/>
        <a:p>
          <a:endParaRPr lang="id-ID" sz="1800"/>
        </a:p>
      </dgm:t>
    </dgm:pt>
    <dgm:pt modelId="{C5D57B6E-E69C-4FD1-8C40-ADFA2BB81DEC}" type="sibTrans" cxnId="{085CAD86-29B3-4892-9638-1F754D2300FE}">
      <dgm:prSet/>
      <dgm:spPr/>
      <dgm:t>
        <a:bodyPr/>
        <a:lstStyle/>
        <a:p>
          <a:endParaRPr lang="id-ID" sz="1800"/>
        </a:p>
      </dgm:t>
    </dgm:pt>
    <dgm:pt modelId="{D5DC60AF-3975-414C-A9F1-E4ABBD5B69BB}">
      <dgm:prSet phldrT="[Text]" custT="1"/>
      <dgm:spPr>
        <a:solidFill>
          <a:srgbClr val="CC9900"/>
        </a:solidFill>
      </dgm:spPr>
      <dgm:t>
        <a:bodyPr/>
        <a:lstStyle/>
        <a:p>
          <a:r>
            <a:rPr lang="id-ID" sz="2400" dirty="0">
              <a:solidFill>
                <a:schemeClr val="bg2">
                  <a:lumMod val="10000"/>
                </a:schemeClr>
              </a:solidFill>
            </a:rPr>
            <a:t>&gt; 1</a:t>
          </a:r>
        </a:p>
      </dgm:t>
    </dgm:pt>
    <dgm:pt modelId="{5DD3F914-3323-494F-B769-3F50A4B29FB0}" type="parTrans" cxnId="{0A11F7CF-90A3-4049-9BD4-90A67C964072}">
      <dgm:prSet/>
      <dgm:spPr/>
      <dgm:t>
        <a:bodyPr/>
        <a:lstStyle/>
        <a:p>
          <a:endParaRPr lang="id-ID" sz="1800"/>
        </a:p>
      </dgm:t>
    </dgm:pt>
    <dgm:pt modelId="{1108B530-1551-4DFF-AB31-942FC60BEFAC}" type="sibTrans" cxnId="{0A11F7CF-90A3-4049-9BD4-90A67C964072}">
      <dgm:prSet/>
      <dgm:spPr/>
      <dgm:t>
        <a:bodyPr/>
        <a:lstStyle/>
        <a:p>
          <a:endParaRPr lang="id-ID" sz="1800"/>
        </a:p>
      </dgm:t>
    </dgm:pt>
    <dgm:pt modelId="{60FA6925-F902-4E01-B935-A389DC81446B}" type="pres">
      <dgm:prSet presAssocID="{503997FF-236B-4DAD-AB72-56062606AB7B}" presName="Name0" presStyleCnt="0">
        <dgm:presLayoutVars>
          <dgm:chPref val="1"/>
          <dgm:dir/>
          <dgm:animOne val="branch"/>
          <dgm:animLvl val="lvl"/>
          <dgm:resizeHandles/>
        </dgm:presLayoutVars>
      </dgm:prSet>
      <dgm:spPr/>
    </dgm:pt>
    <dgm:pt modelId="{3F093578-C088-45E6-9DA1-0F8BDF7580C9}" type="pres">
      <dgm:prSet presAssocID="{FDA62971-1878-4B49-8A5D-8C499542DBAB}" presName="vertOne" presStyleCnt="0"/>
      <dgm:spPr/>
    </dgm:pt>
    <dgm:pt modelId="{4A2AC8B8-7240-4DE0-A2FF-B51CDEF26DFE}" type="pres">
      <dgm:prSet presAssocID="{FDA62971-1878-4B49-8A5D-8C499542DBAB}" presName="txOne" presStyleLbl="node0" presStyleIdx="0" presStyleCnt="1">
        <dgm:presLayoutVars>
          <dgm:chPref val="3"/>
        </dgm:presLayoutVars>
      </dgm:prSet>
      <dgm:spPr/>
    </dgm:pt>
    <dgm:pt modelId="{773FCD4C-9DAA-45D4-81DF-F088212B5BE4}" type="pres">
      <dgm:prSet presAssocID="{FDA62971-1878-4B49-8A5D-8C499542DBAB}" presName="parTransOne" presStyleCnt="0"/>
      <dgm:spPr/>
    </dgm:pt>
    <dgm:pt modelId="{323A1067-3B13-47E7-BCC1-551EA3EA923B}" type="pres">
      <dgm:prSet presAssocID="{FDA62971-1878-4B49-8A5D-8C499542DBAB}" presName="horzOne" presStyleCnt="0"/>
      <dgm:spPr/>
    </dgm:pt>
    <dgm:pt modelId="{D54D7C6E-C80E-466C-AD00-CD09EE665018}" type="pres">
      <dgm:prSet presAssocID="{B13D2CD1-623B-4CED-A28B-1526314FFDB3}" presName="vertTwo" presStyleCnt="0"/>
      <dgm:spPr/>
    </dgm:pt>
    <dgm:pt modelId="{E86D2F03-B297-4E0A-AA03-0CEDD41B7CEB}" type="pres">
      <dgm:prSet presAssocID="{B13D2CD1-623B-4CED-A28B-1526314FFDB3}" presName="txTwo" presStyleLbl="node2" presStyleIdx="0" presStyleCnt="2">
        <dgm:presLayoutVars>
          <dgm:chPref val="3"/>
        </dgm:presLayoutVars>
      </dgm:prSet>
      <dgm:spPr/>
    </dgm:pt>
    <dgm:pt modelId="{6E583DE8-B171-41CD-B2A6-57136FFD2A22}" type="pres">
      <dgm:prSet presAssocID="{B13D2CD1-623B-4CED-A28B-1526314FFDB3}" presName="parTransTwo" presStyleCnt="0"/>
      <dgm:spPr/>
    </dgm:pt>
    <dgm:pt modelId="{7A72679A-B815-4B21-9AFE-2284BCDF3D08}" type="pres">
      <dgm:prSet presAssocID="{B13D2CD1-623B-4CED-A28B-1526314FFDB3}" presName="horzTwo" presStyleCnt="0"/>
      <dgm:spPr/>
    </dgm:pt>
    <dgm:pt modelId="{884A2384-CE57-4CE5-9AB6-BEB6F17E896C}" type="pres">
      <dgm:prSet presAssocID="{99781B3B-EC79-43C6-8486-6C8318124FEB}" presName="vertThree" presStyleCnt="0"/>
      <dgm:spPr/>
    </dgm:pt>
    <dgm:pt modelId="{ABC03D12-B22B-45CB-B484-D18864FAA2BE}" type="pres">
      <dgm:prSet presAssocID="{99781B3B-EC79-43C6-8486-6C8318124FEB}" presName="txThree" presStyleLbl="node3" presStyleIdx="0" presStyleCnt="3">
        <dgm:presLayoutVars>
          <dgm:chPref val="3"/>
        </dgm:presLayoutVars>
      </dgm:prSet>
      <dgm:spPr/>
    </dgm:pt>
    <dgm:pt modelId="{A51AA784-6E27-4ADD-8E51-DCA8E2ADD4FF}" type="pres">
      <dgm:prSet presAssocID="{99781B3B-EC79-43C6-8486-6C8318124FEB}" presName="parTransThree" presStyleCnt="0"/>
      <dgm:spPr/>
    </dgm:pt>
    <dgm:pt modelId="{428934A3-CF07-41BE-A035-7F90AD504679}" type="pres">
      <dgm:prSet presAssocID="{99781B3B-EC79-43C6-8486-6C8318124FEB}" presName="horzThree" presStyleCnt="0"/>
      <dgm:spPr/>
    </dgm:pt>
    <dgm:pt modelId="{249F1D14-4BFB-476C-9354-04D3134C64C2}" type="pres">
      <dgm:prSet presAssocID="{3E894AAF-A567-4C42-A6AA-E62996882E24}" presName="vertFour" presStyleCnt="0">
        <dgm:presLayoutVars>
          <dgm:chPref val="3"/>
        </dgm:presLayoutVars>
      </dgm:prSet>
      <dgm:spPr/>
    </dgm:pt>
    <dgm:pt modelId="{F834079B-2EF7-482B-BF71-B75B76F6719D}" type="pres">
      <dgm:prSet presAssocID="{3E894AAF-A567-4C42-A6AA-E62996882E24}" presName="txFour" presStyleLbl="node4" presStyleIdx="0" presStyleCnt="5">
        <dgm:presLayoutVars>
          <dgm:chPref val="3"/>
        </dgm:presLayoutVars>
      </dgm:prSet>
      <dgm:spPr/>
    </dgm:pt>
    <dgm:pt modelId="{3F1C5AF4-D469-4E2B-9941-DB10A16C5AA4}" type="pres">
      <dgm:prSet presAssocID="{3E894AAF-A567-4C42-A6AA-E62996882E24}" presName="horzFour" presStyleCnt="0"/>
      <dgm:spPr/>
    </dgm:pt>
    <dgm:pt modelId="{9DBD02D3-40D2-4963-8488-0D09CE45F229}" type="pres">
      <dgm:prSet presAssocID="{4D92F0CF-B936-458A-9871-73C0F2588809}" presName="sibSpaceFour" presStyleCnt="0"/>
      <dgm:spPr/>
    </dgm:pt>
    <dgm:pt modelId="{0206A7EB-06B4-4546-B72B-D398C9AA7A44}" type="pres">
      <dgm:prSet presAssocID="{1C60EA43-50CE-4A62-9CD9-1E9AFB436514}" presName="vertFour" presStyleCnt="0">
        <dgm:presLayoutVars>
          <dgm:chPref val="3"/>
        </dgm:presLayoutVars>
      </dgm:prSet>
      <dgm:spPr/>
    </dgm:pt>
    <dgm:pt modelId="{5779C7A6-1A4A-4D2B-8985-31E74BDFC939}" type="pres">
      <dgm:prSet presAssocID="{1C60EA43-50CE-4A62-9CD9-1E9AFB436514}" presName="txFour" presStyleLbl="node4" presStyleIdx="1" presStyleCnt="5" custScaleX="81530">
        <dgm:presLayoutVars>
          <dgm:chPref val="3"/>
        </dgm:presLayoutVars>
      </dgm:prSet>
      <dgm:spPr/>
    </dgm:pt>
    <dgm:pt modelId="{E9FE3D7F-081C-40F6-9BD1-CC6BE6A58897}" type="pres">
      <dgm:prSet presAssocID="{1C60EA43-50CE-4A62-9CD9-1E9AFB436514}" presName="horzFour" presStyleCnt="0"/>
      <dgm:spPr/>
    </dgm:pt>
    <dgm:pt modelId="{A3B71A75-3E4D-4ABB-83EB-2CE9D0037DA9}" type="pres">
      <dgm:prSet presAssocID="{C7409EC3-214D-4CEE-99FA-8521A456D6A0}" presName="sibSpaceThree" presStyleCnt="0"/>
      <dgm:spPr/>
    </dgm:pt>
    <dgm:pt modelId="{CA02A753-FF28-4E89-866F-2BF4C5AFFBB3}" type="pres">
      <dgm:prSet presAssocID="{056E4DFF-92C7-4C24-99F4-0FDE21AD8EEF}" presName="vertThree" presStyleCnt="0"/>
      <dgm:spPr/>
    </dgm:pt>
    <dgm:pt modelId="{2E5CD188-26E3-45BA-BF46-831B3AEA6CB9}" type="pres">
      <dgm:prSet presAssocID="{056E4DFF-92C7-4C24-99F4-0FDE21AD8EEF}" presName="txThree" presStyleLbl="node3" presStyleIdx="1" presStyleCnt="3">
        <dgm:presLayoutVars>
          <dgm:chPref val="3"/>
        </dgm:presLayoutVars>
      </dgm:prSet>
      <dgm:spPr/>
    </dgm:pt>
    <dgm:pt modelId="{A83E5E00-DB34-4BDB-B380-CDF81CF78D6F}" type="pres">
      <dgm:prSet presAssocID="{056E4DFF-92C7-4C24-99F4-0FDE21AD8EEF}" presName="parTransThree" presStyleCnt="0"/>
      <dgm:spPr/>
    </dgm:pt>
    <dgm:pt modelId="{1139E308-5925-4A67-BF07-D6218C6E5DE6}" type="pres">
      <dgm:prSet presAssocID="{056E4DFF-92C7-4C24-99F4-0FDE21AD8EEF}" presName="horzThree" presStyleCnt="0"/>
      <dgm:spPr/>
    </dgm:pt>
    <dgm:pt modelId="{DD59CACE-68FE-4D38-8BCC-6FD4CCB103EA}" type="pres">
      <dgm:prSet presAssocID="{70681BF9-CFF4-4481-9D0D-B97BE18C2D99}" presName="vertFour" presStyleCnt="0">
        <dgm:presLayoutVars>
          <dgm:chPref val="3"/>
        </dgm:presLayoutVars>
      </dgm:prSet>
      <dgm:spPr/>
    </dgm:pt>
    <dgm:pt modelId="{0B61D90C-D9FD-4EC0-BA06-515154AE2605}" type="pres">
      <dgm:prSet presAssocID="{70681BF9-CFF4-4481-9D0D-B97BE18C2D99}" presName="txFour" presStyleLbl="node4" presStyleIdx="2" presStyleCnt="5" custScaleX="39867">
        <dgm:presLayoutVars>
          <dgm:chPref val="3"/>
        </dgm:presLayoutVars>
      </dgm:prSet>
      <dgm:spPr/>
    </dgm:pt>
    <dgm:pt modelId="{2566EEDC-BE78-48AE-B264-7D07E13B8BF2}" type="pres">
      <dgm:prSet presAssocID="{70681BF9-CFF4-4481-9D0D-B97BE18C2D99}" presName="horzFour" presStyleCnt="0"/>
      <dgm:spPr/>
    </dgm:pt>
    <dgm:pt modelId="{048779F2-8DB5-4DA4-AAF2-B707621EA65B}" type="pres">
      <dgm:prSet presAssocID="{5CF73D16-41F3-4C29-A4A8-C292966DC5EB}" presName="sibSpaceFour" presStyleCnt="0"/>
      <dgm:spPr/>
    </dgm:pt>
    <dgm:pt modelId="{C0B78367-0D4C-47A2-8BAB-788DCF1B1710}" type="pres">
      <dgm:prSet presAssocID="{4FA81285-17BB-4597-9CA2-8AFD02E92A74}" presName="vertFour" presStyleCnt="0">
        <dgm:presLayoutVars>
          <dgm:chPref val="3"/>
        </dgm:presLayoutVars>
      </dgm:prSet>
      <dgm:spPr/>
    </dgm:pt>
    <dgm:pt modelId="{B7E95C61-B6FC-4089-AD22-75E6C3A535B0}" type="pres">
      <dgm:prSet presAssocID="{4FA81285-17BB-4597-9CA2-8AFD02E92A74}" presName="txFour" presStyleLbl="node4" presStyleIdx="3" presStyleCnt="5">
        <dgm:presLayoutVars>
          <dgm:chPref val="3"/>
        </dgm:presLayoutVars>
      </dgm:prSet>
      <dgm:spPr/>
    </dgm:pt>
    <dgm:pt modelId="{48F3A3C8-D908-480C-917F-6206EA3EC00C}" type="pres">
      <dgm:prSet presAssocID="{4FA81285-17BB-4597-9CA2-8AFD02E92A74}" presName="horzFour" presStyleCnt="0"/>
      <dgm:spPr/>
    </dgm:pt>
    <dgm:pt modelId="{20B0370B-011E-4944-BBB1-4C2EE48C795F}" type="pres">
      <dgm:prSet presAssocID="{94837CDC-A890-443A-8124-9E8F009794BA}" presName="sibSpaceTwo" presStyleCnt="0"/>
      <dgm:spPr/>
    </dgm:pt>
    <dgm:pt modelId="{13C2C794-8E87-4CBB-B584-96AEA4F629AF}" type="pres">
      <dgm:prSet presAssocID="{A672D179-D911-4A5C-99E2-763CE475489A}" presName="vertTwo" presStyleCnt="0"/>
      <dgm:spPr/>
    </dgm:pt>
    <dgm:pt modelId="{93A8B88F-9BC0-4C54-AA55-0CFE124C9A04}" type="pres">
      <dgm:prSet presAssocID="{A672D179-D911-4A5C-99E2-763CE475489A}" presName="txTwo" presStyleLbl="node2" presStyleIdx="1" presStyleCnt="2">
        <dgm:presLayoutVars>
          <dgm:chPref val="3"/>
        </dgm:presLayoutVars>
      </dgm:prSet>
      <dgm:spPr/>
    </dgm:pt>
    <dgm:pt modelId="{2D422765-0D88-4397-A93B-8B466A848C06}" type="pres">
      <dgm:prSet presAssocID="{A672D179-D911-4A5C-99E2-763CE475489A}" presName="parTransTwo" presStyleCnt="0"/>
      <dgm:spPr/>
    </dgm:pt>
    <dgm:pt modelId="{2C86914A-11DA-430C-8CCE-B44FAF3F8FC0}" type="pres">
      <dgm:prSet presAssocID="{A672D179-D911-4A5C-99E2-763CE475489A}" presName="horzTwo" presStyleCnt="0"/>
      <dgm:spPr/>
    </dgm:pt>
    <dgm:pt modelId="{6FB57D3E-3A51-4A1A-A5BE-F907FDD4CA8D}" type="pres">
      <dgm:prSet presAssocID="{6D1B1CBA-F567-44DE-9F7A-BE3FE8874A41}" presName="vertThree" presStyleCnt="0"/>
      <dgm:spPr/>
    </dgm:pt>
    <dgm:pt modelId="{9B3B5A68-4307-4FA6-AD5D-67AF555EBC9B}" type="pres">
      <dgm:prSet presAssocID="{6D1B1CBA-F567-44DE-9F7A-BE3FE8874A41}" presName="txThree" presStyleLbl="node3" presStyleIdx="2" presStyleCnt="3">
        <dgm:presLayoutVars>
          <dgm:chPref val="3"/>
        </dgm:presLayoutVars>
      </dgm:prSet>
      <dgm:spPr/>
    </dgm:pt>
    <dgm:pt modelId="{945A5EB5-01C7-40EA-8B8C-9A2375FFEC35}" type="pres">
      <dgm:prSet presAssocID="{6D1B1CBA-F567-44DE-9F7A-BE3FE8874A41}" presName="parTransThree" presStyleCnt="0"/>
      <dgm:spPr/>
    </dgm:pt>
    <dgm:pt modelId="{08B833E8-5FB7-4AE2-B25F-98C0B06D1F10}" type="pres">
      <dgm:prSet presAssocID="{6D1B1CBA-F567-44DE-9F7A-BE3FE8874A41}" presName="horzThree" presStyleCnt="0"/>
      <dgm:spPr/>
    </dgm:pt>
    <dgm:pt modelId="{91E805F3-100C-4067-91C0-6F1B754AEB5D}" type="pres">
      <dgm:prSet presAssocID="{D5DC60AF-3975-414C-A9F1-E4ABBD5B69BB}" presName="vertFour" presStyleCnt="0">
        <dgm:presLayoutVars>
          <dgm:chPref val="3"/>
        </dgm:presLayoutVars>
      </dgm:prSet>
      <dgm:spPr/>
    </dgm:pt>
    <dgm:pt modelId="{8D3D616A-2FB8-4CBE-80F1-AA81CB8000FB}" type="pres">
      <dgm:prSet presAssocID="{D5DC60AF-3975-414C-A9F1-E4ABBD5B69BB}" presName="txFour" presStyleLbl="node4" presStyleIdx="4" presStyleCnt="5">
        <dgm:presLayoutVars>
          <dgm:chPref val="3"/>
        </dgm:presLayoutVars>
      </dgm:prSet>
      <dgm:spPr/>
    </dgm:pt>
    <dgm:pt modelId="{3F833D15-A2E9-41E9-ADDB-E5411D82BD2F}" type="pres">
      <dgm:prSet presAssocID="{D5DC60AF-3975-414C-A9F1-E4ABBD5B69BB}" presName="horzFour" presStyleCnt="0"/>
      <dgm:spPr/>
    </dgm:pt>
  </dgm:ptLst>
  <dgm:cxnLst>
    <dgm:cxn modelId="{865D9807-85C7-4E52-991C-4B8532DD8E96}" type="presOf" srcId="{D5DC60AF-3975-414C-A9F1-E4ABBD5B69BB}" destId="{8D3D616A-2FB8-4CBE-80F1-AA81CB8000FB}" srcOrd="0" destOrd="0" presId="urn:microsoft.com/office/officeart/2005/8/layout/hierarchy4"/>
    <dgm:cxn modelId="{58C22408-F0DF-447E-B9EF-4030B78EFAD7}" type="presOf" srcId="{1C60EA43-50CE-4A62-9CD9-1E9AFB436514}" destId="{5779C7A6-1A4A-4D2B-8985-31E74BDFC939}" srcOrd="0" destOrd="0" presId="urn:microsoft.com/office/officeart/2005/8/layout/hierarchy4"/>
    <dgm:cxn modelId="{018EAB0A-83A6-44CB-8585-7C76CDD80BD9}" srcId="{B13D2CD1-623B-4CED-A28B-1526314FFDB3}" destId="{056E4DFF-92C7-4C24-99F4-0FDE21AD8EEF}" srcOrd="1" destOrd="0" parTransId="{AEC29A46-CDFF-4543-8ADC-5D3C82226AE4}" sibTransId="{190A65E2-A4BB-425E-96D6-3335C6036980}"/>
    <dgm:cxn modelId="{A64DCB15-52DD-401F-A7C7-09A90D82638A}" type="presOf" srcId="{6D1B1CBA-F567-44DE-9F7A-BE3FE8874A41}" destId="{9B3B5A68-4307-4FA6-AD5D-67AF555EBC9B}" srcOrd="0" destOrd="0" presId="urn:microsoft.com/office/officeart/2005/8/layout/hierarchy4"/>
    <dgm:cxn modelId="{F81AF736-48FE-4410-836B-EED32CF56A24}" type="presOf" srcId="{70681BF9-CFF4-4481-9D0D-B97BE18C2D99}" destId="{0B61D90C-D9FD-4EC0-BA06-515154AE2605}" srcOrd="0" destOrd="0" presId="urn:microsoft.com/office/officeart/2005/8/layout/hierarchy4"/>
    <dgm:cxn modelId="{8FC8E638-2568-4C7D-8D8C-701671258118}" srcId="{A672D179-D911-4A5C-99E2-763CE475489A}" destId="{6D1B1CBA-F567-44DE-9F7A-BE3FE8874A41}" srcOrd="0" destOrd="0" parTransId="{2E5F45C2-8592-4148-83C0-0BACEEEFCB0D}" sibTransId="{FA648E64-7575-461B-97A3-B718A872D864}"/>
    <dgm:cxn modelId="{BF0CA33A-439C-45FE-AA24-B84911516BE0}" srcId="{B13D2CD1-623B-4CED-A28B-1526314FFDB3}" destId="{99781B3B-EC79-43C6-8486-6C8318124FEB}" srcOrd="0" destOrd="0" parTransId="{68DE191A-8966-4054-99CC-B7628FD2D329}" sibTransId="{C7409EC3-214D-4CEE-99FA-8521A456D6A0}"/>
    <dgm:cxn modelId="{96476C5D-985C-411B-9A52-43981E3A8C5D}" srcId="{FDA62971-1878-4B49-8A5D-8C499542DBAB}" destId="{A672D179-D911-4A5C-99E2-763CE475489A}" srcOrd="1" destOrd="0" parTransId="{0A555A9A-9E4C-4760-8B03-BD303FBC1F61}" sibTransId="{CB2B06D3-0BEA-4590-BA7E-070F22063363}"/>
    <dgm:cxn modelId="{36126E51-2465-427E-A99C-73EC7EF94A01}" srcId="{FDA62971-1878-4B49-8A5D-8C499542DBAB}" destId="{B13D2CD1-623B-4CED-A28B-1526314FFDB3}" srcOrd="0" destOrd="0" parTransId="{D3333E4B-76D8-4980-9E36-F6575613B88B}" sibTransId="{94837CDC-A890-443A-8124-9E8F009794BA}"/>
    <dgm:cxn modelId="{9684FB80-3F51-4858-B23C-3E3BE5306721}" type="presOf" srcId="{A672D179-D911-4A5C-99E2-763CE475489A}" destId="{93A8B88F-9BC0-4C54-AA55-0CFE124C9A04}" srcOrd="0" destOrd="0" presId="urn:microsoft.com/office/officeart/2005/8/layout/hierarchy4"/>
    <dgm:cxn modelId="{085CAD86-29B3-4892-9638-1F754D2300FE}" srcId="{056E4DFF-92C7-4C24-99F4-0FDE21AD8EEF}" destId="{4FA81285-17BB-4597-9CA2-8AFD02E92A74}" srcOrd="1" destOrd="0" parTransId="{D406E35F-B072-49D4-A4E9-77D260694A0E}" sibTransId="{C5D57B6E-E69C-4FD1-8C40-ADFA2BB81DEC}"/>
    <dgm:cxn modelId="{B0F0968A-C2E4-4A30-90B5-9B6D6A08A9B8}" type="presOf" srcId="{99781B3B-EC79-43C6-8486-6C8318124FEB}" destId="{ABC03D12-B22B-45CB-B484-D18864FAA2BE}" srcOrd="0" destOrd="0" presId="urn:microsoft.com/office/officeart/2005/8/layout/hierarchy4"/>
    <dgm:cxn modelId="{C1BAD195-AD86-4508-9775-5D613E3CA4C5}" srcId="{99781B3B-EC79-43C6-8486-6C8318124FEB}" destId="{3E894AAF-A567-4C42-A6AA-E62996882E24}" srcOrd="0" destOrd="0" parTransId="{782E1303-E816-418C-9648-851B0B7E2C05}" sibTransId="{4D92F0CF-B936-458A-9871-73C0F2588809}"/>
    <dgm:cxn modelId="{0EC189AF-3F02-45B2-BA35-CD6CC46D8EDA}" type="presOf" srcId="{503997FF-236B-4DAD-AB72-56062606AB7B}" destId="{60FA6925-F902-4E01-B935-A389DC81446B}" srcOrd="0" destOrd="0" presId="urn:microsoft.com/office/officeart/2005/8/layout/hierarchy4"/>
    <dgm:cxn modelId="{5B5808C1-3BDE-458C-ACDF-633D992A6ADA}" type="presOf" srcId="{056E4DFF-92C7-4C24-99F4-0FDE21AD8EEF}" destId="{2E5CD188-26E3-45BA-BF46-831B3AEA6CB9}" srcOrd="0" destOrd="0" presId="urn:microsoft.com/office/officeart/2005/8/layout/hierarchy4"/>
    <dgm:cxn modelId="{49A2B6C7-017E-40C9-B6DB-6C7F054B9FCD}" type="presOf" srcId="{B13D2CD1-623B-4CED-A28B-1526314FFDB3}" destId="{E86D2F03-B297-4E0A-AA03-0CEDD41B7CEB}" srcOrd="0" destOrd="0" presId="urn:microsoft.com/office/officeart/2005/8/layout/hierarchy4"/>
    <dgm:cxn modelId="{6F4509CB-776D-41CF-8130-CDFA0D0CA3F6}" srcId="{503997FF-236B-4DAD-AB72-56062606AB7B}" destId="{FDA62971-1878-4B49-8A5D-8C499542DBAB}" srcOrd="0" destOrd="0" parTransId="{2743F956-BA2F-46FA-8083-6F012986F00D}" sibTransId="{9D0BCF83-EA39-489D-8D71-46D1CEDD2ACE}"/>
    <dgm:cxn modelId="{71A3C4CB-3AB7-4F53-AC90-967298BA46EB}" type="presOf" srcId="{3E894AAF-A567-4C42-A6AA-E62996882E24}" destId="{F834079B-2EF7-482B-BF71-B75B76F6719D}" srcOrd="0" destOrd="0" presId="urn:microsoft.com/office/officeart/2005/8/layout/hierarchy4"/>
    <dgm:cxn modelId="{0A11F7CF-90A3-4049-9BD4-90A67C964072}" srcId="{6D1B1CBA-F567-44DE-9F7A-BE3FE8874A41}" destId="{D5DC60AF-3975-414C-A9F1-E4ABBD5B69BB}" srcOrd="0" destOrd="0" parTransId="{5DD3F914-3323-494F-B769-3F50A4B29FB0}" sibTransId="{1108B530-1551-4DFF-AB31-942FC60BEFAC}"/>
    <dgm:cxn modelId="{D8FE27D5-6026-4C52-991E-DE2F7159322C}" type="presOf" srcId="{4FA81285-17BB-4597-9CA2-8AFD02E92A74}" destId="{B7E95C61-B6FC-4089-AD22-75E6C3A535B0}" srcOrd="0" destOrd="0" presId="urn:microsoft.com/office/officeart/2005/8/layout/hierarchy4"/>
    <dgm:cxn modelId="{2B9F22DD-E297-4C29-B9B2-EF5306CF526D}" srcId="{056E4DFF-92C7-4C24-99F4-0FDE21AD8EEF}" destId="{70681BF9-CFF4-4481-9D0D-B97BE18C2D99}" srcOrd="0" destOrd="0" parTransId="{A5DB679A-C870-4F72-BB8B-D7F4C157BFD6}" sibTransId="{5CF73D16-41F3-4C29-A4A8-C292966DC5EB}"/>
    <dgm:cxn modelId="{888547E1-B950-4DDE-9906-14FF44D4D730}" type="presOf" srcId="{FDA62971-1878-4B49-8A5D-8C499542DBAB}" destId="{4A2AC8B8-7240-4DE0-A2FF-B51CDEF26DFE}" srcOrd="0" destOrd="0" presId="urn:microsoft.com/office/officeart/2005/8/layout/hierarchy4"/>
    <dgm:cxn modelId="{EF7540E6-B32E-49F6-827C-C706A3EF0606}" srcId="{99781B3B-EC79-43C6-8486-6C8318124FEB}" destId="{1C60EA43-50CE-4A62-9CD9-1E9AFB436514}" srcOrd="1" destOrd="0" parTransId="{FB43AE65-1E74-4EE7-A803-2BE7545C8DD8}" sibTransId="{1AA66052-5C99-4F84-9D9F-C81E34D5AEA6}"/>
    <dgm:cxn modelId="{A2CA0BC4-E380-4D2A-97E4-28442B8EB9D3}" type="presParOf" srcId="{60FA6925-F902-4E01-B935-A389DC81446B}" destId="{3F093578-C088-45E6-9DA1-0F8BDF7580C9}" srcOrd="0" destOrd="0" presId="urn:microsoft.com/office/officeart/2005/8/layout/hierarchy4"/>
    <dgm:cxn modelId="{6104B2CD-6F0D-4DF5-82C8-DC4384F7137A}" type="presParOf" srcId="{3F093578-C088-45E6-9DA1-0F8BDF7580C9}" destId="{4A2AC8B8-7240-4DE0-A2FF-B51CDEF26DFE}" srcOrd="0" destOrd="0" presId="urn:microsoft.com/office/officeart/2005/8/layout/hierarchy4"/>
    <dgm:cxn modelId="{DC4D3FC2-C9B0-4FE7-B5F6-C7A2DC59B88A}" type="presParOf" srcId="{3F093578-C088-45E6-9DA1-0F8BDF7580C9}" destId="{773FCD4C-9DAA-45D4-81DF-F088212B5BE4}" srcOrd="1" destOrd="0" presId="urn:microsoft.com/office/officeart/2005/8/layout/hierarchy4"/>
    <dgm:cxn modelId="{1EE9D401-D8E5-49E7-A261-D7543BDC4BF1}" type="presParOf" srcId="{3F093578-C088-45E6-9DA1-0F8BDF7580C9}" destId="{323A1067-3B13-47E7-BCC1-551EA3EA923B}" srcOrd="2" destOrd="0" presId="urn:microsoft.com/office/officeart/2005/8/layout/hierarchy4"/>
    <dgm:cxn modelId="{2390DF13-777F-465C-AC43-3BAE2036894B}" type="presParOf" srcId="{323A1067-3B13-47E7-BCC1-551EA3EA923B}" destId="{D54D7C6E-C80E-466C-AD00-CD09EE665018}" srcOrd="0" destOrd="0" presId="urn:microsoft.com/office/officeart/2005/8/layout/hierarchy4"/>
    <dgm:cxn modelId="{5283502B-18A8-4BF2-9B37-1A2C45B4CF34}" type="presParOf" srcId="{D54D7C6E-C80E-466C-AD00-CD09EE665018}" destId="{E86D2F03-B297-4E0A-AA03-0CEDD41B7CEB}" srcOrd="0" destOrd="0" presId="urn:microsoft.com/office/officeart/2005/8/layout/hierarchy4"/>
    <dgm:cxn modelId="{93419B23-4EE7-4E82-9BE5-5FC4CF3BA85C}" type="presParOf" srcId="{D54D7C6E-C80E-466C-AD00-CD09EE665018}" destId="{6E583DE8-B171-41CD-B2A6-57136FFD2A22}" srcOrd="1" destOrd="0" presId="urn:microsoft.com/office/officeart/2005/8/layout/hierarchy4"/>
    <dgm:cxn modelId="{D9DF5435-5CD3-42D5-9220-D9AC6CF6F35B}" type="presParOf" srcId="{D54D7C6E-C80E-466C-AD00-CD09EE665018}" destId="{7A72679A-B815-4B21-9AFE-2284BCDF3D08}" srcOrd="2" destOrd="0" presId="urn:microsoft.com/office/officeart/2005/8/layout/hierarchy4"/>
    <dgm:cxn modelId="{C0EAC953-5302-42F8-8D84-C9C4615E3083}" type="presParOf" srcId="{7A72679A-B815-4B21-9AFE-2284BCDF3D08}" destId="{884A2384-CE57-4CE5-9AB6-BEB6F17E896C}" srcOrd="0" destOrd="0" presId="urn:microsoft.com/office/officeart/2005/8/layout/hierarchy4"/>
    <dgm:cxn modelId="{334292A7-C7D4-472C-AAF8-922B96AF5757}" type="presParOf" srcId="{884A2384-CE57-4CE5-9AB6-BEB6F17E896C}" destId="{ABC03D12-B22B-45CB-B484-D18864FAA2BE}" srcOrd="0" destOrd="0" presId="urn:microsoft.com/office/officeart/2005/8/layout/hierarchy4"/>
    <dgm:cxn modelId="{B83DAB9E-1548-40C4-B7FF-C0A9603702AB}" type="presParOf" srcId="{884A2384-CE57-4CE5-9AB6-BEB6F17E896C}" destId="{A51AA784-6E27-4ADD-8E51-DCA8E2ADD4FF}" srcOrd="1" destOrd="0" presId="urn:microsoft.com/office/officeart/2005/8/layout/hierarchy4"/>
    <dgm:cxn modelId="{B0118531-FABF-4185-8CEF-929B6FD9A11F}" type="presParOf" srcId="{884A2384-CE57-4CE5-9AB6-BEB6F17E896C}" destId="{428934A3-CF07-41BE-A035-7F90AD504679}" srcOrd="2" destOrd="0" presId="urn:microsoft.com/office/officeart/2005/8/layout/hierarchy4"/>
    <dgm:cxn modelId="{677794D3-2BA8-43BB-AE8F-0F7F5DAF0D28}" type="presParOf" srcId="{428934A3-CF07-41BE-A035-7F90AD504679}" destId="{249F1D14-4BFB-476C-9354-04D3134C64C2}" srcOrd="0" destOrd="0" presId="urn:microsoft.com/office/officeart/2005/8/layout/hierarchy4"/>
    <dgm:cxn modelId="{70D927CB-1271-4870-A70E-0B24525C19F2}" type="presParOf" srcId="{249F1D14-4BFB-476C-9354-04D3134C64C2}" destId="{F834079B-2EF7-482B-BF71-B75B76F6719D}" srcOrd="0" destOrd="0" presId="urn:microsoft.com/office/officeart/2005/8/layout/hierarchy4"/>
    <dgm:cxn modelId="{C32F27D8-6BD0-4728-9E72-68ABDAFFF35D}" type="presParOf" srcId="{249F1D14-4BFB-476C-9354-04D3134C64C2}" destId="{3F1C5AF4-D469-4E2B-9941-DB10A16C5AA4}" srcOrd="1" destOrd="0" presId="urn:microsoft.com/office/officeart/2005/8/layout/hierarchy4"/>
    <dgm:cxn modelId="{7D0964DF-E4DC-4CB0-BF55-82F224CB727F}" type="presParOf" srcId="{428934A3-CF07-41BE-A035-7F90AD504679}" destId="{9DBD02D3-40D2-4963-8488-0D09CE45F229}" srcOrd="1" destOrd="0" presId="urn:microsoft.com/office/officeart/2005/8/layout/hierarchy4"/>
    <dgm:cxn modelId="{5F99DE9C-2075-41DA-9283-8595B17D1D9E}" type="presParOf" srcId="{428934A3-CF07-41BE-A035-7F90AD504679}" destId="{0206A7EB-06B4-4546-B72B-D398C9AA7A44}" srcOrd="2" destOrd="0" presId="urn:microsoft.com/office/officeart/2005/8/layout/hierarchy4"/>
    <dgm:cxn modelId="{804DB1E6-74F3-4CB6-A1A7-AF8C57CCC76B}" type="presParOf" srcId="{0206A7EB-06B4-4546-B72B-D398C9AA7A44}" destId="{5779C7A6-1A4A-4D2B-8985-31E74BDFC939}" srcOrd="0" destOrd="0" presId="urn:microsoft.com/office/officeart/2005/8/layout/hierarchy4"/>
    <dgm:cxn modelId="{ABB4F256-3509-4D98-8436-747EE9618781}" type="presParOf" srcId="{0206A7EB-06B4-4546-B72B-D398C9AA7A44}" destId="{E9FE3D7F-081C-40F6-9BD1-CC6BE6A58897}" srcOrd="1" destOrd="0" presId="urn:microsoft.com/office/officeart/2005/8/layout/hierarchy4"/>
    <dgm:cxn modelId="{E6C6785C-FED7-4C87-9268-44DE330FDB97}" type="presParOf" srcId="{7A72679A-B815-4B21-9AFE-2284BCDF3D08}" destId="{A3B71A75-3E4D-4ABB-83EB-2CE9D0037DA9}" srcOrd="1" destOrd="0" presId="urn:microsoft.com/office/officeart/2005/8/layout/hierarchy4"/>
    <dgm:cxn modelId="{97096D0F-80F0-487A-8763-03882574D320}" type="presParOf" srcId="{7A72679A-B815-4B21-9AFE-2284BCDF3D08}" destId="{CA02A753-FF28-4E89-866F-2BF4C5AFFBB3}" srcOrd="2" destOrd="0" presId="urn:microsoft.com/office/officeart/2005/8/layout/hierarchy4"/>
    <dgm:cxn modelId="{5FA51253-4D51-4CB5-B945-DEA6F71ED45B}" type="presParOf" srcId="{CA02A753-FF28-4E89-866F-2BF4C5AFFBB3}" destId="{2E5CD188-26E3-45BA-BF46-831B3AEA6CB9}" srcOrd="0" destOrd="0" presId="urn:microsoft.com/office/officeart/2005/8/layout/hierarchy4"/>
    <dgm:cxn modelId="{8C4F9FAF-88CA-461D-88C4-5E64200B1B62}" type="presParOf" srcId="{CA02A753-FF28-4E89-866F-2BF4C5AFFBB3}" destId="{A83E5E00-DB34-4BDB-B380-CDF81CF78D6F}" srcOrd="1" destOrd="0" presId="urn:microsoft.com/office/officeart/2005/8/layout/hierarchy4"/>
    <dgm:cxn modelId="{4220FBC7-25CF-4929-A475-11B59717240D}" type="presParOf" srcId="{CA02A753-FF28-4E89-866F-2BF4C5AFFBB3}" destId="{1139E308-5925-4A67-BF07-D6218C6E5DE6}" srcOrd="2" destOrd="0" presId="urn:microsoft.com/office/officeart/2005/8/layout/hierarchy4"/>
    <dgm:cxn modelId="{25ED77DD-CC78-42E6-82F9-DF3E1B7CAD2F}" type="presParOf" srcId="{1139E308-5925-4A67-BF07-D6218C6E5DE6}" destId="{DD59CACE-68FE-4D38-8BCC-6FD4CCB103EA}" srcOrd="0" destOrd="0" presId="urn:microsoft.com/office/officeart/2005/8/layout/hierarchy4"/>
    <dgm:cxn modelId="{77BC1F25-B984-4D61-8220-E82CD0CEE5D1}" type="presParOf" srcId="{DD59CACE-68FE-4D38-8BCC-6FD4CCB103EA}" destId="{0B61D90C-D9FD-4EC0-BA06-515154AE2605}" srcOrd="0" destOrd="0" presId="urn:microsoft.com/office/officeart/2005/8/layout/hierarchy4"/>
    <dgm:cxn modelId="{5591051C-77AB-47AF-AA2C-EB31649EBF24}" type="presParOf" srcId="{DD59CACE-68FE-4D38-8BCC-6FD4CCB103EA}" destId="{2566EEDC-BE78-48AE-B264-7D07E13B8BF2}" srcOrd="1" destOrd="0" presId="urn:microsoft.com/office/officeart/2005/8/layout/hierarchy4"/>
    <dgm:cxn modelId="{02EE9C0E-E689-43A1-A65A-11AE74D7011E}" type="presParOf" srcId="{1139E308-5925-4A67-BF07-D6218C6E5DE6}" destId="{048779F2-8DB5-4DA4-AAF2-B707621EA65B}" srcOrd="1" destOrd="0" presId="urn:microsoft.com/office/officeart/2005/8/layout/hierarchy4"/>
    <dgm:cxn modelId="{067BAE43-02CF-4CD7-B3E4-9840B960DE52}" type="presParOf" srcId="{1139E308-5925-4A67-BF07-D6218C6E5DE6}" destId="{C0B78367-0D4C-47A2-8BAB-788DCF1B1710}" srcOrd="2" destOrd="0" presId="urn:microsoft.com/office/officeart/2005/8/layout/hierarchy4"/>
    <dgm:cxn modelId="{4373483A-E976-4D23-AF0D-D1020EA9CA22}" type="presParOf" srcId="{C0B78367-0D4C-47A2-8BAB-788DCF1B1710}" destId="{B7E95C61-B6FC-4089-AD22-75E6C3A535B0}" srcOrd="0" destOrd="0" presId="urn:microsoft.com/office/officeart/2005/8/layout/hierarchy4"/>
    <dgm:cxn modelId="{BE968275-E5EE-4B37-83EF-25B730253B6C}" type="presParOf" srcId="{C0B78367-0D4C-47A2-8BAB-788DCF1B1710}" destId="{48F3A3C8-D908-480C-917F-6206EA3EC00C}" srcOrd="1" destOrd="0" presId="urn:microsoft.com/office/officeart/2005/8/layout/hierarchy4"/>
    <dgm:cxn modelId="{2616C13F-65A2-4ED4-9B8C-BF3DD169252D}" type="presParOf" srcId="{323A1067-3B13-47E7-BCC1-551EA3EA923B}" destId="{20B0370B-011E-4944-BBB1-4C2EE48C795F}" srcOrd="1" destOrd="0" presId="urn:microsoft.com/office/officeart/2005/8/layout/hierarchy4"/>
    <dgm:cxn modelId="{1B1115F7-65E2-444E-BB97-9F9E14EE6F63}" type="presParOf" srcId="{323A1067-3B13-47E7-BCC1-551EA3EA923B}" destId="{13C2C794-8E87-4CBB-B584-96AEA4F629AF}" srcOrd="2" destOrd="0" presId="urn:microsoft.com/office/officeart/2005/8/layout/hierarchy4"/>
    <dgm:cxn modelId="{3221AB26-F369-4F95-816B-F1977E15E320}" type="presParOf" srcId="{13C2C794-8E87-4CBB-B584-96AEA4F629AF}" destId="{93A8B88F-9BC0-4C54-AA55-0CFE124C9A04}" srcOrd="0" destOrd="0" presId="urn:microsoft.com/office/officeart/2005/8/layout/hierarchy4"/>
    <dgm:cxn modelId="{48BDD4D7-947F-43F3-8200-1E073986F9AD}" type="presParOf" srcId="{13C2C794-8E87-4CBB-B584-96AEA4F629AF}" destId="{2D422765-0D88-4397-A93B-8B466A848C06}" srcOrd="1" destOrd="0" presId="urn:microsoft.com/office/officeart/2005/8/layout/hierarchy4"/>
    <dgm:cxn modelId="{013D18EF-0487-45F8-82FA-0F6A3AB78241}" type="presParOf" srcId="{13C2C794-8E87-4CBB-B584-96AEA4F629AF}" destId="{2C86914A-11DA-430C-8CCE-B44FAF3F8FC0}" srcOrd="2" destOrd="0" presId="urn:microsoft.com/office/officeart/2005/8/layout/hierarchy4"/>
    <dgm:cxn modelId="{777AA8BE-1A6F-41AC-B984-5F2D0D993C0C}" type="presParOf" srcId="{2C86914A-11DA-430C-8CCE-B44FAF3F8FC0}" destId="{6FB57D3E-3A51-4A1A-A5BE-F907FDD4CA8D}" srcOrd="0" destOrd="0" presId="urn:microsoft.com/office/officeart/2005/8/layout/hierarchy4"/>
    <dgm:cxn modelId="{1B40AE2B-0D3C-486C-8F5E-8088B9507888}" type="presParOf" srcId="{6FB57D3E-3A51-4A1A-A5BE-F907FDD4CA8D}" destId="{9B3B5A68-4307-4FA6-AD5D-67AF555EBC9B}" srcOrd="0" destOrd="0" presId="urn:microsoft.com/office/officeart/2005/8/layout/hierarchy4"/>
    <dgm:cxn modelId="{A87BEFAE-0031-4FFF-98C9-92F0A7F077BD}" type="presParOf" srcId="{6FB57D3E-3A51-4A1A-A5BE-F907FDD4CA8D}" destId="{945A5EB5-01C7-40EA-8B8C-9A2375FFEC35}" srcOrd="1" destOrd="0" presId="urn:microsoft.com/office/officeart/2005/8/layout/hierarchy4"/>
    <dgm:cxn modelId="{0CA66DCC-5512-450B-8E0D-BBEF4AAE7AC3}" type="presParOf" srcId="{6FB57D3E-3A51-4A1A-A5BE-F907FDD4CA8D}" destId="{08B833E8-5FB7-4AE2-B25F-98C0B06D1F10}" srcOrd="2" destOrd="0" presId="urn:microsoft.com/office/officeart/2005/8/layout/hierarchy4"/>
    <dgm:cxn modelId="{B9CBBAC6-82B0-4A8C-97B6-082C0706D327}" type="presParOf" srcId="{08B833E8-5FB7-4AE2-B25F-98C0B06D1F10}" destId="{91E805F3-100C-4067-91C0-6F1B754AEB5D}" srcOrd="0" destOrd="0" presId="urn:microsoft.com/office/officeart/2005/8/layout/hierarchy4"/>
    <dgm:cxn modelId="{57AC429E-A140-4757-9D91-C4EA0D1FBE77}" type="presParOf" srcId="{91E805F3-100C-4067-91C0-6F1B754AEB5D}" destId="{8D3D616A-2FB8-4CBE-80F1-AA81CB8000FB}" srcOrd="0" destOrd="0" presId="urn:microsoft.com/office/officeart/2005/8/layout/hierarchy4"/>
    <dgm:cxn modelId="{ACE9CA55-F647-4DED-B2E7-BBA460D9632F}" type="presParOf" srcId="{91E805F3-100C-4067-91C0-6F1B754AEB5D}" destId="{3F833D15-A2E9-41E9-ADDB-E5411D82BD2F}" srcOrd="1" destOrd="0" presId="urn:microsoft.com/office/officeart/2005/8/layout/hierarchy4"/>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AC8B8-7240-4DE0-A2FF-B51CDEF26DFE}">
      <dsp:nvSpPr>
        <dsp:cNvPr id="0" name=""/>
        <dsp:cNvSpPr/>
      </dsp:nvSpPr>
      <dsp:spPr>
        <a:xfrm>
          <a:off x="3381" y="2298"/>
          <a:ext cx="8346164" cy="1345038"/>
        </a:xfrm>
        <a:prstGeom prst="roundRect">
          <a:avLst>
            <a:gd name="adj" fmla="val 10000"/>
          </a:avLst>
        </a:prstGeom>
        <a:solidFill>
          <a:schemeClr val="bg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d-ID" sz="2400" kern="1200" dirty="0">
              <a:solidFill>
                <a:schemeClr val="tx1"/>
              </a:solidFill>
              <a:cs typeface="Times New Roman" pitchFamily="18" charset="0"/>
            </a:rPr>
            <a:t>Nilai Satuan Minimum Kapitalisasi Aset Tetap diterapkan untuk pengeluaran pengadaan baru dan penambahan nilai aset tetap dari hasil pengembangan, reklasifikasi, renovasi, dan restorasi.</a:t>
          </a:r>
          <a:endParaRPr lang="id-ID" sz="2400" kern="1200" dirty="0">
            <a:solidFill>
              <a:schemeClr val="tx1"/>
            </a:solidFill>
          </a:endParaRPr>
        </a:p>
      </dsp:txBody>
      <dsp:txXfrm>
        <a:off x="42776" y="41693"/>
        <a:ext cx="8267374" cy="1266248"/>
      </dsp:txXfrm>
    </dsp:sp>
    <dsp:sp modelId="{E86D2F03-B297-4E0A-AA03-0CEDD41B7CEB}">
      <dsp:nvSpPr>
        <dsp:cNvPr id="0" name=""/>
        <dsp:cNvSpPr/>
      </dsp:nvSpPr>
      <dsp:spPr>
        <a:xfrm>
          <a:off x="11528" y="1457426"/>
          <a:ext cx="6269367"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id-ID" sz="3200" kern="1200" dirty="0">
              <a:solidFill>
                <a:schemeClr val="tx1"/>
              </a:solidFill>
            </a:rPr>
            <a:t>Gedung dan Bangunan</a:t>
          </a:r>
        </a:p>
      </dsp:txBody>
      <dsp:txXfrm>
        <a:off x="50923" y="1496821"/>
        <a:ext cx="6190577" cy="1266248"/>
      </dsp:txXfrm>
    </dsp:sp>
    <dsp:sp modelId="{ABC03D12-B22B-45CB-B484-D18864FAA2BE}">
      <dsp:nvSpPr>
        <dsp:cNvPr id="0" name=""/>
        <dsp:cNvSpPr/>
      </dsp:nvSpPr>
      <dsp:spPr>
        <a:xfrm>
          <a:off x="23755" y="2912553"/>
          <a:ext cx="3477149"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id-ID" sz="3600" kern="1200" dirty="0">
              <a:solidFill>
                <a:schemeClr val="tx1"/>
              </a:solidFill>
            </a:rPr>
            <a:t>Peralatan dan Mesin</a:t>
          </a:r>
        </a:p>
      </dsp:txBody>
      <dsp:txXfrm>
        <a:off x="63150" y="2951948"/>
        <a:ext cx="3398359" cy="1266248"/>
      </dsp:txXfrm>
    </dsp:sp>
    <dsp:sp modelId="{F834079B-2EF7-482B-BF71-B75B76F6719D}">
      <dsp:nvSpPr>
        <dsp:cNvPr id="0" name=""/>
        <dsp:cNvSpPr/>
      </dsp:nvSpPr>
      <dsp:spPr>
        <a:xfrm>
          <a:off x="23755" y="4367680"/>
          <a:ext cx="1893562"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kern="1200" dirty="0">
              <a:solidFill>
                <a:schemeClr val="tx1"/>
              </a:solidFill>
            </a:rPr>
            <a:t>Tanah</a:t>
          </a:r>
        </a:p>
      </dsp:txBody>
      <dsp:txXfrm>
        <a:off x="63150" y="4407075"/>
        <a:ext cx="1814772" cy="1266248"/>
      </dsp:txXfrm>
    </dsp:sp>
    <dsp:sp modelId="{5779C7A6-1A4A-4D2B-8985-31E74BDFC939}">
      <dsp:nvSpPr>
        <dsp:cNvPr id="0" name=""/>
        <dsp:cNvSpPr/>
      </dsp:nvSpPr>
      <dsp:spPr>
        <a:xfrm>
          <a:off x="1957082" y="4367680"/>
          <a:ext cx="1543821"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kern="1200" dirty="0">
              <a:solidFill>
                <a:schemeClr val="tx1"/>
              </a:solidFill>
            </a:rPr>
            <a:t>Jalan, Irigasi, dan Jaringan</a:t>
          </a:r>
        </a:p>
      </dsp:txBody>
      <dsp:txXfrm>
        <a:off x="1996477" y="4407075"/>
        <a:ext cx="1465031" cy="1266248"/>
      </dsp:txXfrm>
    </dsp:sp>
    <dsp:sp modelId="{2E5CD188-26E3-45BA-BF46-831B3AEA6CB9}">
      <dsp:nvSpPr>
        <dsp:cNvPr id="0" name=""/>
        <dsp:cNvSpPr/>
      </dsp:nvSpPr>
      <dsp:spPr>
        <a:xfrm>
          <a:off x="3580434" y="2912553"/>
          <a:ext cx="2688234"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id-ID" sz="2800" kern="1200" dirty="0">
              <a:solidFill>
                <a:schemeClr val="tx1"/>
              </a:solidFill>
            </a:rPr>
            <a:t>Alat Olahraga</a:t>
          </a:r>
        </a:p>
      </dsp:txBody>
      <dsp:txXfrm>
        <a:off x="3619829" y="2951948"/>
        <a:ext cx="2609444" cy="1266248"/>
      </dsp:txXfrm>
    </dsp:sp>
    <dsp:sp modelId="{0B61D90C-D9FD-4EC0-BA06-515154AE2605}">
      <dsp:nvSpPr>
        <dsp:cNvPr id="0" name=""/>
        <dsp:cNvSpPr/>
      </dsp:nvSpPr>
      <dsp:spPr>
        <a:xfrm>
          <a:off x="3580434" y="4367680"/>
          <a:ext cx="754906"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d-ID" sz="2400" kern="1200" dirty="0">
              <a:solidFill>
                <a:schemeClr val="tx1"/>
              </a:solidFill>
            </a:rPr>
            <a:t>KDP</a:t>
          </a:r>
        </a:p>
      </dsp:txBody>
      <dsp:txXfrm>
        <a:off x="3602544" y="4389790"/>
        <a:ext cx="710686" cy="1300818"/>
      </dsp:txXfrm>
    </dsp:sp>
    <dsp:sp modelId="{B7E95C61-B6FC-4089-AD22-75E6C3A535B0}">
      <dsp:nvSpPr>
        <dsp:cNvPr id="0" name=""/>
        <dsp:cNvSpPr/>
      </dsp:nvSpPr>
      <dsp:spPr>
        <a:xfrm>
          <a:off x="4375105" y="4367680"/>
          <a:ext cx="1893562" cy="1345038"/>
        </a:xfrm>
        <a:prstGeom prst="roundRect">
          <a:avLst>
            <a:gd name="adj" fmla="val 10000"/>
          </a:avLst>
        </a:prstGeom>
        <a:solidFill>
          <a:schemeClr val="tx2">
            <a:lumMod val="20000"/>
            <a:lumOff val="8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id-ID" sz="1800" kern="1200" dirty="0">
              <a:solidFill>
                <a:schemeClr val="tx1"/>
              </a:solidFill>
            </a:rPr>
            <a:t>Aset Tetap Lainnya: </a:t>
          </a:r>
          <a:r>
            <a:rPr lang="id-ID" sz="1400" kern="1200" dirty="0">
              <a:solidFill>
                <a:schemeClr val="tx1"/>
              </a:solidFill>
            </a:rPr>
            <a:t>Kol. Perpust, Barang Bercorak Kesenian</a:t>
          </a:r>
        </a:p>
      </dsp:txBody>
      <dsp:txXfrm>
        <a:off x="4414500" y="4407075"/>
        <a:ext cx="1814772" cy="1266248"/>
      </dsp:txXfrm>
    </dsp:sp>
    <dsp:sp modelId="{93A8B88F-9BC0-4C54-AA55-0CFE124C9A04}">
      <dsp:nvSpPr>
        <dsp:cNvPr id="0" name=""/>
        <dsp:cNvSpPr/>
      </dsp:nvSpPr>
      <dsp:spPr>
        <a:xfrm>
          <a:off x="6440421" y="1457426"/>
          <a:ext cx="1900977" cy="1345038"/>
        </a:xfrm>
        <a:prstGeom prst="roundRect">
          <a:avLst>
            <a:gd name="adj" fmla="val 10000"/>
          </a:avLst>
        </a:prstGeom>
        <a:solidFill>
          <a:srgbClr val="CC99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d-ID" sz="2400" kern="1200" dirty="0">
              <a:solidFill>
                <a:schemeClr val="bg2">
                  <a:lumMod val="10000"/>
                </a:schemeClr>
              </a:solidFill>
            </a:rPr>
            <a:t>&gt; 25 juta</a:t>
          </a:r>
        </a:p>
      </dsp:txBody>
      <dsp:txXfrm>
        <a:off x="6479816" y="1496821"/>
        <a:ext cx="1822187" cy="1266248"/>
      </dsp:txXfrm>
    </dsp:sp>
    <dsp:sp modelId="{9B3B5A68-4307-4FA6-AD5D-67AF555EBC9B}">
      <dsp:nvSpPr>
        <dsp:cNvPr id="0" name=""/>
        <dsp:cNvSpPr/>
      </dsp:nvSpPr>
      <dsp:spPr>
        <a:xfrm>
          <a:off x="6440421" y="2912553"/>
          <a:ext cx="1900977" cy="1345038"/>
        </a:xfrm>
        <a:prstGeom prst="roundRect">
          <a:avLst>
            <a:gd name="adj" fmla="val 10000"/>
          </a:avLst>
        </a:prstGeom>
        <a:solidFill>
          <a:srgbClr val="CC99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d-ID" sz="2400" kern="1200" dirty="0">
              <a:solidFill>
                <a:schemeClr val="bg2">
                  <a:lumMod val="10000"/>
                </a:schemeClr>
              </a:solidFill>
            </a:rPr>
            <a:t>&gt; 1 Juta</a:t>
          </a:r>
        </a:p>
      </dsp:txBody>
      <dsp:txXfrm>
        <a:off x="6479816" y="2951948"/>
        <a:ext cx="1822187" cy="1266248"/>
      </dsp:txXfrm>
    </dsp:sp>
    <dsp:sp modelId="{8D3D616A-2FB8-4CBE-80F1-AA81CB8000FB}">
      <dsp:nvSpPr>
        <dsp:cNvPr id="0" name=""/>
        <dsp:cNvSpPr/>
      </dsp:nvSpPr>
      <dsp:spPr>
        <a:xfrm>
          <a:off x="6440421" y="4367680"/>
          <a:ext cx="1900977" cy="1345038"/>
        </a:xfrm>
        <a:prstGeom prst="roundRect">
          <a:avLst>
            <a:gd name="adj" fmla="val 10000"/>
          </a:avLst>
        </a:prstGeom>
        <a:solidFill>
          <a:srgbClr val="CC99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id-ID" sz="2400" kern="1200" dirty="0">
              <a:solidFill>
                <a:schemeClr val="bg2">
                  <a:lumMod val="10000"/>
                </a:schemeClr>
              </a:solidFill>
            </a:rPr>
            <a:t>&gt; 1</a:t>
          </a:r>
        </a:p>
      </dsp:txBody>
      <dsp:txXfrm>
        <a:off x="6479816" y="4407075"/>
        <a:ext cx="1822187" cy="12662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lang="id-ID"/>
          </a:p>
        </p:txBody>
      </p:sp>
      <p:sp>
        <p:nvSpPr>
          <p:cNvPr id="3" name="Date Placeholder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endParaRPr lang="id-ID"/>
          </a:p>
        </p:txBody>
      </p:sp>
      <p:sp>
        <p:nvSpPr>
          <p:cNvPr id="4" name="Footer Placeholder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lang="id-ID"/>
          </a:p>
        </p:txBody>
      </p:sp>
      <p:sp>
        <p:nvSpPr>
          <p:cNvPr id="5" name="Slide Number Placeholder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3B2A7DE7-3DFC-4FAB-A8D7-9AD5072D28A1}" type="slidenum">
              <a:rPr lang="id-ID" smtClean="0"/>
              <a:pPr/>
              <a:t>‹#›</a:t>
            </a:fld>
            <a:endParaRPr lang="id-ID"/>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84871" cy="501015"/>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defRPr sz="1300"/>
            </a:lvl1pPr>
          </a:lstStyle>
          <a:p>
            <a:endParaRPr lang="en-US"/>
          </a:p>
        </p:txBody>
      </p:sp>
      <p:sp>
        <p:nvSpPr>
          <p:cNvPr id="9219" name="Rectangle 3"/>
          <p:cNvSpPr>
            <a:spLocks noGrp="1" noChangeArrowheads="1"/>
          </p:cNvSpPr>
          <p:nvPr>
            <p:ph type="dt" idx="1"/>
          </p:nvPr>
        </p:nvSpPr>
        <p:spPr bwMode="auto">
          <a:xfrm>
            <a:off x="3901698" y="0"/>
            <a:ext cx="2984871" cy="501015"/>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lgn="r">
              <a:defRPr sz="1300"/>
            </a:lvl1pPr>
          </a:lstStyle>
          <a:p>
            <a:endParaRPr lang="en-US"/>
          </a:p>
        </p:txBody>
      </p:sp>
      <p:sp>
        <p:nvSpPr>
          <p:cNvPr id="9220" name="Rectangle 4"/>
          <p:cNvSpPr>
            <a:spLocks noGrp="1" noRot="1" noChangeAspect="1" noChangeArrowheads="1" noTextEdit="1"/>
          </p:cNvSpPr>
          <p:nvPr>
            <p:ph type="sldImg" idx="2"/>
          </p:nvPr>
        </p:nvSpPr>
        <p:spPr bwMode="auto">
          <a:xfrm>
            <a:off x="939800" y="750888"/>
            <a:ext cx="5008563" cy="3757612"/>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688817" y="4759643"/>
            <a:ext cx="5510530" cy="4509135"/>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2" name="Rectangle 6"/>
          <p:cNvSpPr>
            <a:spLocks noGrp="1" noChangeArrowheads="1"/>
          </p:cNvSpPr>
          <p:nvPr>
            <p:ph type="ftr" sz="quarter" idx="4"/>
          </p:nvPr>
        </p:nvSpPr>
        <p:spPr bwMode="auto">
          <a:xfrm>
            <a:off x="0" y="9517546"/>
            <a:ext cx="2984871" cy="501015"/>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defRPr sz="1300"/>
            </a:lvl1pPr>
          </a:lstStyle>
          <a:p>
            <a:endParaRPr lang="en-US"/>
          </a:p>
        </p:txBody>
      </p:sp>
      <p:sp>
        <p:nvSpPr>
          <p:cNvPr id="9223" name="Rectangle 7"/>
          <p:cNvSpPr>
            <a:spLocks noGrp="1" noChangeArrowheads="1"/>
          </p:cNvSpPr>
          <p:nvPr>
            <p:ph type="sldNum" sz="quarter" idx="5"/>
          </p:nvPr>
        </p:nvSpPr>
        <p:spPr bwMode="auto">
          <a:xfrm>
            <a:off x="3901698" y="9517546"/>
            <a:ext cx="2984871" cy="501015"/>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lgn="r">
              <a:defRPr sz="1300"/>
            </a:lvl1pPr>
          </a:lstStyle>
          <a:p>
            <a:fld id="{95571836-9861-4935-9F8A-E076F326F2F7}" type="slidenum">
              <a:rPr lang="en-US"/>
              <a:pPr/>
              <a:t>‹#›</a:t>
            </a:fld>
            <a:endParaRPr lang="en-US"/>
          </a:p>
        </p:txBody>
      </p:sp>
    </p:spTree>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a:p>
        </p:txBody>
      </p:sp>
      <p:sp>
        <p:nvSpPr>
          <p:cNvPr id="4" name="Slide Number Placeholder 3"/>
          <p:cNvSpPr>
            <a:spLocks noGrp="1"/>
          </p:cNvSpPr>
          <p:nvPr>
            <p:ph type="sldNum" sz="quarter" idx="10"/>
          </p:nvPr>
        </p:nvSpPr>
        <p:spPr/>
        <p:txBody>
          <a:bodyPr/>
          <a:lstStyle/>
          <a:p>
            <a:fld id="{95571836-9861-4935-9F8A-E076F326F2F7}" type="slidenum">
              <a:rPr lang="en-US" smtClean="0"/>
              <a:pPr/>
              <a:t>1</a:t>
            </a:fld>
            <a:endParaRPr lang="en-US"/>
          </a:p>
        </p:txBody>
      </p:sp>
      <p:sp>
        <p:nvSpPr>
          <p:cNvPr id="5" name="Date Placeholder 4"/>
          <p:cNvSpPr>
            <a:spLocks noGrp="1"/>
          </p:cNvSpPr>
          <p:nvPr>
            <p:ph type="dt"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
        <p:nvSpPr>
          <p:cNvPr id="4" name="Date Placeholder 3"/>
          <p:cNvSpPr>
            <a:spLocks noGrp="1"/>
          </p:cNvSpPr>
          <p:nvPr>
            <p:ph type="dt" idx="10"/>
          </p:nvPr>
        </p:nvSpPr>
        <p:spPr/>
        <p:txBody>
          <a:bodyPr/>
          <a:lstStyle/>
          <a:p>
            <a:endParaRPr lang="en-US"/>
          </a:p>
        </p:txBody>
      </p:sp>
    </p:spTree>
    <p:extLst>
      <p:ext uri="{BB962C8B-B14F-4D97-AF65-F5344CB8AC3E}">
        <p14:creationId xmlns:p14="http://schemas.microsoft.com/office/powerpoint/2010/main" val="355946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xfrm>
            <a:off x="938213" y="752475"/>
            <a:ext cx="5011737" cy="3757613"/>
          </a:xfrm>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id-ID"/>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8D6BD1E-5C71-49A5-B5CC-C5EF22A28C06}" type="slidenum">
              <a:rPr lang="id-ID">
                <a:solidFill>
                  <a:prstClr val="black"/>
                </a:solidFill>
              </a:rPr>
              <a:pPr>
                <a:defRPr/>
              </a:pPr>
              <a:t>10</a:t>
            </a:fld>
            <a:endParaRPr lang="id-ID">
              <a:solidFill>
                <a:prstClr val="black"/>
              </a:solidFill>
            </a:endParaRPr>
          </a:p>
        </p:txBody>
      </p:sp>
      <p:sp>
        <p:nvSpPr>
          <p:cNvPr id="5" name="Date Placeholder 4"/>
          <p:cNvSpPr>
            <a:spLocks noGrp="1"/>
          </p:cNvSpPr>
          <p:nvPr>
            <p:ph type="dt" idx="10"/>
          </p:nvPr>
        </p:nvSpPr>
        <p:spPr/>
        <p:txBody>
          <a:bodyPr/>
          <a:lstStyle/>
          <a:p>
            <a:endParaRPr lang="en-US"/>
          </a:p>
        </p:txBody>
      </p:sp>
    </p:spTree>
    <p:extLst>
      <p:ext uri="{BB962C8B-B14F-4D97-AF65-F5344CB8AC3E}">
        <p14:creationId xmlns:p14="http://schemas.microsoft.com/office/powerpoint/2010/main" val="368940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33B84BC-1F02-49D9-A92F-EE5EEE999B7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A9E0166-D561-4F66-A48E-9F853F87CAD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7C93B93-0D3D-40D2-9D4E-5859FA420F7A}"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685800" y="990600"/>
            <a:ext cx="7772400" cy="1371600"/>
          </a:xfrm>
        </p:spPr>
        <p:txBody>
          <a:bodyPr/>
          <a:lstStyle>
            <a:lvl1pPr>
              <a:defRPr sz="4000"/>
            </a:lvl1pPr>
          </a:lstStyle>
          <a:p>
            <a:r>
              <a:rPr lang="en-US"/>
              <a:t>Click to edit Master title style</a:t>
            </a:r>
          </a:p>
        </p:txBody>
      </p:sp>
      <p:sp>
        <p:nvSpPr>
          <p:cNvPr id="19459"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en-US"/>
              <a:t>Click to edit Master subtitle style</a:t>
            </a:r>
          </a:p>
        </p:txBody>
      </p:sp>
      <p:sp>
        <p:nvSpPr>
          <p:cNvPr id="19460" name="Rectangle 4"/>
          <p:cNvSpPr>
            <a:spLocks noGrp="1" noChangeArrowheads="1"/>
          </p:cNvSpPr>
          <p:nvPr>
            <p:ph type="dt" sz="half" idx="2"/>
          </p:nvPr>
        </p:nvSpPr>
        <p:spPr>
          <a:xfrm>
            <a:off x="685800" y="6248400"/>
            <a:ext cx="1905000" cy="457200"/>
          </a:xfrm>
        </p:spPr>
        <p:txBody>
          <a:bodyPr/>
          <a:lstStyle>
            <a:lvl1pPr>
              <a:defRPr/>
            </a:lvl1pPr>
          </a:lstStyle>
          <a:p>
            <a:endParaRPr lang="en-US"/>
          </a:p>
        </p:txBody>
      </p:sp>
      <p:sp>
        <p:nvSpPr>
          <p:cNvPr id="19461" name="Rectangle 5"/>
          <p:cNvSpPr>
            <a:spLocks noGrp="1" noChangeArrowheads="1"/>
          </p:cNvSpPr>
          <p:nvPr>
            <p:ph type="ftr" sz="quarter" idx="3"/>
          </p:nvPr>
        </p:nvSpPr>
        <p:spPr>
          <a:xfrm>
            <a:off x="3124200" y="6248400"/>
            <a:ext cx="2895600" cy="457200"/>
          </a:xfrm>
        </p:spPr>
        <p:txBody>
          <a:bodyPr/>
          <a:lstStyle>
            <a:lvl1pPr>
              <a:defRPr/>
            </a:lvl1pPr>
          </a:lstStyle>
          <a:p>
            <a:endParaRPr lang="en-US"/>
          </a:p>
        </p:txBody>
      </p:sp>
      <p:sp>
        <p:nvSpPr>
          <p:cNvPr id="19462" name="Rectangle 6"/>
          <p:cNvSpPr>
            <a:spLocks noGrp="1" noChangeArrowheads="1"/>
          </p:cNvSpPr>
          <p:nvPr>
            <p:ph type="sldNum" sz="quarter" idx="4"/>
          </p:nvPr>
        </p:nvSpPr>
        <p:spPr>
          <a:xfrm>
            <a:off x="6553200" y="6248400"/>
            <a:ext cx="1905000" cy="457200"/>
          </a:xfrm>
        </p:spPr>
        <p:txBody>
          <a:bodyPr/>
          <a:lstStyle>
            <a:lvl1pPr>
              <a:defRPr/>
            </a:lvl1pPr>
          </a:lstStyle>
          <a:p>
            <a:fld id="{DF9516D7-0389-4372-8E3A-7E06EB28631B}" type="slidenum">
              <a:rPr lang="en-US"/>
              <a:pPr/>
              <a:t>‹#›</a:t>
            </a:fld>
            <a:endParaRPr lang="en-US"/>
          </a:p>
        </p:txBody>
      </p:sp>
      <p:sp>
        <p:nvSpPr>
          <p:cNvPr id="19463"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GB" sz="2400">
              <a:latin typeface="Times New Roman"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AE2C83C-045A-44DA-9F8D-A8269A5B9E36}"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983595-24BB-4C9F-A02D-0CE3A2878BC2}"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56409E7-CD57-43EE-B691-80E761BACC51}"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7A352276-8867-43CC-AC6D-B37DAF1C0C1D}"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BAE6F44-ED2B-4601-A8C3-0C068527AECE}"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9910F35-6D6A-49D3-A504-38129AD9083E}"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209F939-592F-446B-A9B4-11EDC330A42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4EA2D4D-4FAE-4EEE-98C4-315F513EB31A}"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F0861D7-98CA-49C4-A6F7-FFF993B0373C}"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1AA08BA-90A8-4DF9-9748-482181BF7392}"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70B5C60-3D3B-4C2B-BEF1-D65C71E72948}"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Text Placeholder 2"/>
          <p:cNvSpPr>
            <a:spLocks noGrp="1"/>
          </p:cNvSpPr>
          <p:nvPr>
            <p:ph type="body"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19812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1981200" cy="476250"/>
          </a:xfrm>
        </p:spPr>
        <p:txBody>
          <a:bodyPr/>
          <a:lstStyle>
            <a:lvl1pPr>
              <a:defRPr/>
            </a:lvl1pPr>
          </a:lstStyle>
          <a:p>
            <a:fld id="{CFC62B5B-BB5E-4055-BE78-73C10E3B8B75}"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Text Placeholder 2"/>
          <p:cNvSpPr>
            <a:spLocks noGrp="1"/>
          </p:cNvSpPr>
          <p:nvPr>
            <p:ph type="body"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1981200" cy="476250"/>
          </a:xfrm>
        </p:spPr>
        <p:txBody>
          <a:bodyPr/>
          <a:lstStyle>
            <a:lvl1pPr>
              <a:defRPr/>
            </a:lvl1pPr>
          </a:lstStyle>
          <a:p>
            <a:fld id="{B390CE19-1679-44D2-83AD-87102B66609D}"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Table Placeholder 2"/>
          <p:cNvSpPr>
            <a:spLocks noGrp="1"/>
          </p:cNvSpPr>
          <p:nvPr>
            <p:ph type="tbl" idx="1"/>
          </p:nvPr>
        </p:nvSpPr>
        <p:spPr>
          <a:xfrm>
            <a:off x="566738" y="1752600"/>
            <a:ext cx="8001000" cy="4267200"/>
          </a:xfrm>
        </p:spPr>
        <p:txBody>
          <a:bodyPr/>
          <a:lstStyle/>
          <a:p>
            <a:endParaRPr lang="en-US"/>
          </a:p>
        </p:txBody>
      </p:sp>
      <p:sp>
        <p:nvSpPr>
          <p:cNvPr id="4" name="Date Placeholder 3"/>
          <p:cNvSpPr>
            <a:spLocks noGrp="1"/>
          </p:cNvSpPr>
          <p:nvPr>
            <p:ph type="dt" sz="half" idx="10"/>
          </p:nvPr>
        </p:nvSpPr>
        <p:spPr>
          <a:xfrm>
            <a:off x="609600" y="6245225"/>
            <a:ext cx="19812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1981200" cy="476250"/>
          </a:xfrm>
        </p:spPr>
        <p:txBody>
          <a:bodyPr/>
          <a:lstStyle>
            <a:lvl1pPr>
              <a:defRPr/>
            </a:lvl1pPr>
          </a:lstStyle>
          <a:p>
            <a:fld id="{70F9BE7C-CB3F-4B03-8D99-841496B4C90C}" type="slidenum">
              <a:rPr lang="en-US"/>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a:t>Click to edit Master title style</a:t>
            </a:r>
          </a:p>
        </p:txBody>
      </p:sp>
      <p:sp>
        <p:nvSpPr>
          <p:cNvPr id="3" name="Content Placeholder 2"/>
          <p:cNvSpPr>
            <a:spLocks noGrp="1"/>
          </p:cNvSpPr>
          <p:nvPr>
            <p:ph sz="half" idx="1"/>
          </p:nvPr>
        </p:nvSpPr>
        <p:spPr>
          <a:xfrm>
            <a:off x="566738" y="1752600"/>
            <a:ext cx="39243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7526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3962400"/>
            <a:ext cx="39243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09600" y="6245225"/>
            <a:ext cx="19812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1981200" cy="476250"/>
          </a:xfrm>
        </p:spPr>
        <p:txBody>
          <a:bodyPr/>
          <a:lstStyle>
            <a:lvl1pPr>
              <a:defRPr/>
            </a:lvl1pPr>
          </a:lstStyle>
          <a:p>
            <a:fld id="{BD27F10D-9846-4BFA-B1A3-B12F848A95C9}"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516D7-0389-4372-8E3A-7E06EB28631B}"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2C83C-045A-44DA-9F8D-A8269A5B9E36}"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83595-24BB-4C9F-A02D-0CE3A2878BC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47B0FCC-AD71-4F3A-98BD-572856FF7C5E}"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409E7-CD57-43EE-B691-80E761BACC51}"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352276-8867-43CC-AC6D-B37DAF1C0C1D}"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E6F44-ED2B-4601-A8C3-0C068527AECE}"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910F35-6D6A-49D3-A504-38129AD9083E}"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9F939-592F-446B-A9B4-11EDC330A428}"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861D7-98CA-49C4-A6F7-FFF993B0373C}"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A08BA-90A8-4DF9-9748-482181BF7392}"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0B5C60-3D3B-4C2B-BEF1-D65C71E7294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77428D0-02D2-4548-AC69-5FD657A739EA}"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116DA68-35B6-4968-B247-881226F9B48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7CC106A-0251-4EA3-938F-88B939B5572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0F0F865-A9C2-4252-B1EF-62CD38660E3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4A729EC-3169-4DA3-B0D0-0933B00AB35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28C2FB7-A551-4B7F-AAAD-2593EE6C734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536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53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53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1B2EC71-44CF-4995-B321-ADE5832AAA5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574675" y="304800"/>
            <a:ext cx="8001000" cy="1216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566738" y="1752600"/>
            <a:ext cx="8001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436"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GB" sz="2400">
              <a:latin typeface="Times New Roman" pitchFamily="18" charset="0"/>
            </a:endParaRPr>
          </a:p>
        </p:txBody>
      </p:sp>
      <p:sp>
        <p:nvSpPr>
          <p:cNvPr id="18437"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endParaRPr lang="en-US"/>
          </a:p>
        </p:txBody>
      </p:sp>
      <p:sp>
        <p:nvSpPr>
          <p:cNvPr id="18438"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n-lt"/>
              </a:defRPr>
            </a:lvl1pPr>
          </a:lstStyle>
          <a:p>
            <a:endParaRPr lang="en-US"/>
          </a:p>
        </p:txBody>
      </p:sp>
      <p:sp>
        <p:nvSpPr>
          <p:cNvPr id="18439"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en-US"/>
          </a:p>
        </p:txBody>
      </p:sp>
      <p:sp>
        <p:nvSpPr>
          <p:cNvPr id="18440"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mn-lt"/>
              </a:defRPr>
            </a:lvl1pPr>
          </a:lstStyle>
          <a:p>
            <a:fld id="{33ED44C1-1945-42B3-8151-935B241E4B4C}"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rtl="0" fontAlgn="base">
        <a:spcBef>
          <a:spcPct val="0"/>
        </a:spcBef>
        <a:spcAft>
          <a:spcPct val="0"/>
        </a:spcAft>
        <a:defRPr sz="3800">
          <a:solidFill>
            <a:schemeClr val="tx2"/>
          </a:solidFill>
          <a:latin typeface="+mj-lt"/>
          <a:ea typeface="+mj-ea"/>
          <a:cs typeface="+mj-cs"/>
        </a:defRPr>
      </a:lvl1pPr>
      <a:lvl2pPr algn="l" rtl="0" fontAlgn="base">
        <a:spcBef>
          <a:spcPct val="0"/>
        </a:spcBef>
        <a:spcAft>
          <a:spcPct val="0"/>
        </a:spcAft>
        <a:defRPr sz="3800">
          <a:solidFill>
            <a:schemeClr val="tx2"/>
          </a:solidFill>
          <a:latin typeface="Verdana" pitchFamily="34" charset="0"/>
        </a:defRPr>
      </a:lvl2pPr>
      <a:lvl3pPr algn="l" rtl="0" fontAlgn="base">
        <a:spcBef>
          <a:spcPct val="0"/>
        </a:spcBef>
        <a:spcAft>
          <a:spcPct val="0"/>
        </a:spcAft>
        <a:defRPr sz="3800">
          <a:solidFill>
            <a:schemeClr val="tx2"/>
          </a:solidFill>
          <a:latin typeface="Verdana" pitchFamily="34" charset="0"/>
        </a:defRPr>
      </a:lvl3pPr>
      <a:lvl4pPr algn="l" rtl="0" fontAlgn="base">
        <a:spcBef>
          <a:spcPct val="0"/>
        </a:spcBef>
        <a:spcAft>
          <a:spcPct val="0"/>
        </a:spcAft>
        <a:defRPr sz="3800">
          <a:solidFill>
            <a:schemeClr val="tx2"/>
          </a:solidFill>
          <a:latin typeface="Verdana" pitchFamily="34" charset="0"/>
        </a:defRPr>
      </a:lvl4pPr>
      <a:lvl5pPr algn="l" rtl="0" fontAlgn="base">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fontAlgn="base">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itchFamily="2" charset="2"/>
        <a:buChar char="n"/>
        <a:defRPr sz="2600">
          <a:solidFill>
            <a:schemeClr val="tx1"/>
          </a:solidFill>
          <a:latin typeface="+mn-lt"/>
        </a:defRPr>
      </a:lvl2pPr>
      <a:lvl3pPr marL="1304925" indent="-395288" algn="l" rtl="0" fontAlgn="base">
        <a:spcBef>
          <a:spcPct val="20000"/>
        </a:spcBef>
        <a:spcAft>
          <a:spcPct val="0"/>
        </a:spcAft>
        <a:buClr>
          <a:schemeClr val="accent2"/>
        </a:buClr>
        <a:buFont typeface="Wingdings" pitchFamily="2" charset="2"/>
        <a:buChar char="o"/>
        <a:defRPr sz="2300">
          <a:solidFill>
            <a:schemeClr val="tx1"/>
          </a:solidFill>
          <a:latin typeface="+mn-lt"/>
        </a:defRPr>
      </a:lvl3pPr>
      <a:lvl4pPr marL="1693863" indent="-387350" algn="l" rtl="0" fontAlgn="base">
        <a:spcBef>
          <a:spcPct val="20000"/>
        </a:spcBef>
        <a:spcAft>
          <a:spcPct val="0"/>
        </a:spcAft>
        <a:buClr>
          <a:schemeClr val="accent2"/>
        </a:buClr>
        <a:buFont typeface="Wingdings" pitchFamily="2" charset="2"/>
        <a:buChar char="n"/>
        <a:defRPr sz="2000">
          <a:solidFill>
            <a:schemeClr val="tx1"/>
          </a:solidFill>
          <a:latin typeface="+mn-lt"/>
        </a:defRPr>
      </a:lvl4pPr>
      <a:lvl5pPr marL="20939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860A1-1268-4652-8CCC-DC98B6236FC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990600"/>
            <a:ext cx="8382000" cy="688975"/>
          </a:xfrm>
        </p:spPr>
        <p:txBody>
          <a:bodyPr>
            <a:normAutofit fontScale="90000"/>
          </a:bodyPr>
          <a:lstStyle/>
          <a:p>
            <a:r>
              <a:rPr lang="id-ID" sz="2400" b="1" dirty="0"/>
              <a:t>Penatausahaan, Pembinaan, Pengawasan, dan Pengendalian</a:t>
            </a:r>
            <a:br>
              <a:rPr lang="id-ID" sz="2400" b="1" dirty="0"/>
            </a:br>
            <a:r>
              <a:rPr lang="id-ID" sz="2400" b="1" dirty="0"/>
              <a:t>Barang Milik Negara</a:t>
            </a:r>
            <a:endParaRPr lang="en-US" sz="2400" b="1" dirty="0"/>
          </a:p>
        </p:txBody>
      </p:sp>
      <p:sp>
        <p:nvSpPr>
          <p:cNvPr id="2055" name="Rectangle 7"/>
          <p:cNvSpPr>
            <a:spLocks noChangeArrowheads="1"/>
          </p:cNvSpPr>
          <p:nvPr/>
        </p:nvSpPr>
        <p:spPr bwMode="auto">
          <a:xfrm>
            <a:off x="838200" y="5486400"/>
            <a:ext cx="7696200" cy="762000"/>
          </a:xfrm>
          <a:prstGeom prst="rect">
            <a:avLst/>
          </a:prstGeom>
          <a:noFill/>
          <a:ln w="9525">
            <a:noFill/>
            <a:miter lim="800000"/>
            <a:headEnd/>
            <a:tailEnd/>
          </a:ln>
          <a:effectLst/>
        </p:spPr>
        <p:txBody>
          <a:bodyPr anchor="ctr"/>
          <a:lstStyle/>
          <a:p>
            <a:pPr algn="ctr"/>
            <a:r>
              <a:rPr lang="id-ID" sz="2400" b="1" dirty="0">
                <a:solidFill>
                  <a:schemeClr val="tx2"/>
                </a:solidFill>
              </a:rPr>
              <a:t>DR. </a:t>
            </a:r>
            <a:r>
              <a:rPr lang="en-US" sz="2400" b="1" dirty="0">
                <a:solidFill>
                  <a:schemeClr val="tx2"/>
                </a:solidFill>
              </a:rPr>
              <a:t>MARNO KASTOWO, M.E., AK</a:t>
            </a:r>
          </a:p>
        </p:txBody>
      </p:sp>
      <p:pic>
        <p:nvPicPr>
          <p:cNvPr id="7" name="Picture 2"/>
          <p:cNvPicPr>
            <a:picLocks noChangeAspect="1" noChangeArrowheads="1"/>
          </p:cNvPicPr>
          <p:nvPr/>
        </p:nvPicPr>
        <p:blipFill>
          <a:blip r:embed="rId3" cstate="print"/>
          <a:srcRect/>
          <a:stretch>
            <a:fillRect/>
          </a:stretch>
        </p:blipFill>
        <p:spPr bwMode="auto">
          <a:xfrm>
            <a:off x="762000" y="2209800"/>
            <a:ext cx="2771775" cy="2286000"/>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3657600" y="2362200"/>
            <a:ext cx="2238375" cy="2133600"/>
          </a:xfrm>
          <a:prstGeom prst="rect">
            <a:avLst/>
          </a:prstGeom>
          <a:noFill/>
          <a:ln w="9525">
            <a:noFill/>
            <a:miter lim="800000"/>
            <a:headEnd/>
            <a:tailEnd/>
          </a:ln>
        </p:spPr>
      </p:pic>
      <p:pic>
        <p:nvPicPr>
          <p:cNvPr id="13" name="Picture 5"/>
          <p:cNvPicPr>
            <a:picLocks noChangeAspect="1" noChangeArrowheads="1"/>
          </p:cNvPicPr>
          <p:nvPr/>
        </p:nvPicPr>
        <p:blipFill>
          <a:blip r:embed="rId5" cstate="print"/>
          <a:srcRect b="9091"/>
          <a:stretch>
            <a:fillRect/>
          </a:stretch>
        </p:blipFill>
        <p:spPr bwMode="auto">
          <a:xfrm>
            <a:off x="6096000" y="2133600"/>
            <a:ext cx="2234345" cy="22860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
          </p:nvPr>
        </p:nvGraphicFramePr>
        <p:xfrm>
          <a:off x="395536" y="857254"/>
          <a:ext cx="8352928" cy="5715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323528" y="214320"/>
            <a:ext cx="8280920" cy="461641"/>
          </a:xfrm>
          <a:prstGeom prst="rect">
            <a:avLst/>
          </a:prstGeom>
          <a:noFill/>
        </p:spPr>
        <p:txBody>
          <a:bodyPr wrap="square" lIns="91417" tIns="45708" rIns="91417" bIns="45708">
            <a:spAutoFit/>
          </a:bodyPr>
          <a:lstStyle/>
          <a:p>
            <a:pPr algn="ctr">
              <a:defRPr/>
            </a:pPr>
            <a:r>
              <a:rPr lang="id-ID" sz="2400" b="1" dirty="0">
                <a:solidFill>
                  <a:srgbClr val="F4E7ED">
                    <a:lumMod val="25000"/>
                  </a:srgbClr>
                </a:solidFill>
                <a:effectLst>
                  <a:outerShdw blurRad="38100" dist="38100" dir="2700000" algn="tl">
                    <a:srgbClr val="000000">
                      <a:alpha val="43137"/>
                    </a:srgbClr>
                  </a:outerShdw>
                </a:effectLst>
                <a:latin typeface="Trebuchet MS"/>
              </a:rPr>
              <a:t>Capitalization Treshhold PMK 181/PMK.06/2016</a:t>
            </a:r>
          </a:p>
        </p:txBody>
      </p:sp>
    </p:spTree>
    <p:extLst>
      <p:ext uri="{BB962C8B-B14F-4D97-AF65-F5344CB8AC3E}">
        <p14:creationId xmlns:p14="http://schemas.microsoft.com/office/powerpoint/2010/main" val="246936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74675" y="304801"/>
            <a:ext cx="8001000" cy="685800"/>
          </a:xfrm>
          <a:prstGeom prst="rect">
            <a:avLst/>
          </a:prstGeom>
          <a:solidFill>
            <a:srgbClr val="FFFF00"/>
          </a:solidFill>
          <a:ln>
            <a:solidFill>
              <a:schemeClr val="tx1"/>
            </a:solidFill>
          </a:ln>
        </p:spPr>
        <p:txBody>
          <a:bodyPr/>
          <a:lstStyle/>
          <a:p>
            <a:pPr lvl="0" algn="ctr">
              <a:defRPr/>
            </a:pPr>
            <a:r>
              <a:rPr kumimoji="0" lang="id-ID" sz="3200" b="0" i="0" u="none" strike="noStrike" kern="0" cap="none" spc="0" normalizeH="0" baseline="0" noProof="0" dirty="0">
                <a:ln>
                  <a:noFill/>
                </a:ln>
                <a:solidFill>
                  <a:schemeClr val="tx2"/>
                </a:solidFill>
                <a:effectLst/>
                <a:uLnTx/>
                <a:uFillTx/>
                <a:latin typeface="+mj-lt"/>
                <a:ea typeface="+mj-ea"/>
                <a:cs typeface="+mj-cs"/>
              </a:rPr>
              <a:t>Rekonsiliasi BMN </a:t>
            </a:r>
            <a:r>
              <a:rPr lang="id-ID" sz="3200" dirty="0"/>
              <a:t>PMK 118/2018</a:t>
            </a:r>
            <a:endParaRPr kumimoji="0" lang="en-GB" sz="3200" b="0" i="0" u="none" strike="noStrike" kern="0" cap="none" spc="0" normalizeH="0" baseline="0" noProof="0" dirty="0">
              <a:ln>
                <a:noFill/>
              </a:ln>
              <a:solidFill>
                <a:schemeClr val="tx2"/>
              </a:solidFill>
              <a:effectLst/>
              <a:uLnTx/>
              <a:uFillTx/>
              <a:latin typeface="+mj-lt"/>
              <a:ea typeface="+mj-ea"/>
              <a:cs typeface="+mj-cs"/>
            </a:endParaRPr>
          </a:p>
        </p:txBody>
      </p:sp>
      <p:sp>
        <p:nvSpPr>
          <p:cNvPr id="3" name="Rectangle 3"/>
          <p:cNvSpPr txBox="1">
            <a:spLocks noChangeArrowheads="1"/>
          </p:cNvSpPr>
          <p:nvPr/>
        </p:nvSpPr>
        <p:spPr>
          <a:xfrm>
            <a:off x="4191000" y="1219200"/>
            <a:ext cx="4343400" cy="5105400"/>
          </a:xfrm>
          <a:prstGeom prst="rect">
            <a:avLst/>
          </a:prstGeom>
          <a:ln>
            <a:solidFill>
              <a:schemeClr val="tx1"/>
            </a:solidFill>
          </a:ln>
        </p:spPr>
        <p:txBody>
          <a:body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id-ID" sz="3600" b="0" i="0" u="none" strike="noStrike" kern="0" cap="none" spc="0" normalizeH="0" baseline="0" noProof="0" dirty="0">
                <a:ln>
                  <a:noFill/>
                </a:ln>
                <a:solidFill>
                  <a:schemeClr val="tx1"/>
                </a:solidFill>
                <a:effectLst/>
                <a:uLnTx/>
                <a:uFillTx/>
                <a:latin typeface="+mn-lt"/>
                <a:ea typeface="+mn-ea"/>
                <a:cs typeface="+mn-cs"/>
              </a:rPr>
              <a:t>Rekonsiliasi di</a:t>
            </a:r>
            <a:r>
              <a:rPr kumimoji="0" lang="id-ID" sz="3600" b="0" i="0" u="none" strike="noStrike" kern="0" cap="none" spc="0" normalizeH="0" noProof="0" dirty="0">
                <a:ln>
                  <a:noFill/>
                </a:ln>
                <a:solidFill>
                  <a:schemeClr val="tx1"/>
                </a:solidFill>
                <a:effectLst/>
                <a:uLnTx/>
                <a:uFillTx/>
                <a:latin typeface="+mn-lt"/>
                <a:ea typeface="+mn-ea"/>
                <a:cs typeface="+mn-cs"/>
              </a:rPr>
              <a:t> lingkungan PB (UAKPA dg UAKPB / SAIBA dan SIMAK BMN)</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lang="id-ID" sz="3600" kern="0" baseline="0" dirty="0">
                <a:latin typeface="+mn-lt"/>
              </a:rPr>
              <a:t>Rekonsiliasi</a:t>
            </a:r>
            <a:r>
              <a:rPr lang="id-ID" sz="3600" kern="0" dirty="0">
                <a:latin typeface="+mn-lt"/>
              </a:rPr>
              <a:t> Tingkat PB dengan Pengelola Barang</a:t>
            </a:r>
            <a:endParaRPr kumimoji="0" lang="id-ID" sz="3600" b="0" i="0" u="none" strike="noStrike" kern="0" cap="none" spc="0" normalizeH="0" baseline="0" noProof="0" dirty="0">
              <a:ln>
                <a:noFill/>
              </a:ln>
              <a:solidFill>
                <a:schemeClr val="tx1"/>
              </a:solidFill>
              <a:effectLst/>
              <a:uLnTx/>
              <a:uFillTx/>
              <a:latin typeface="+mn-lt"/>
              <a:ea typeface="+mn-ea"/>
              <a:cs typeface="+mn-cs"/>
            </a:endParaRPr>
          </a:p>
        </p:txBody>
      </p:sp>
      <p:pic>
        <p:nvPicPr>
          <p:cNvPr id="5122" name="Picture 2"/>
          <p:cNvPicPr>
            <a:picLocks noChangeAspect="1" noChangeArrowheads="1"/>
          </p:cNvPicPr>
          <p:nvPr/>
        </p:nvPicPr>
        <p:blipFill>
          <a:blip r:embed="rId2" cstate="print"/>
          <a:srcRect/>
          <a:stretch>
            <a:fillRect/>
          </a:stretch>
        </p:blipFill>
        <p:spPr bwMode="auto">
          <a:xfrm rot="16200000">
            <a:off x="-457198" y="2133597"/>
            <a:ext cx="5181599" cy="320040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2832" y="152400"/>
            <a:ext cx="8839200" cy="990600"/>
          </a:xfrm>
          <a:solidFill>
            <a:srgbClr val="FFFF00"/>
          </a:solidFill>
        </p:spPr>
        <p:txBody>
          <a:bodyPr anchor="ctr"/>
          <a:lstStyle/>
          <a:p>
            <a:pPr eaLnBrk="1" hangingPunct="1">
              <a:defRPr/>
            </a:pPr>
            <a:r>
              <a:rPr lang="en-US" sz="2800" dirty="0" err="1">
                <a:effectLst>
                  <a:outerShdw blurRad="38100" dist="38100" dir="2700000" algn="tl">
                    <a:srgbClr val="C0C0C0"/>
                  </a:outerShdw>
                </a:effectLst>
                <a:latin typeface="Arial" charset="0"/>
              </a:rPr>
              <a:t>Pembinaan</a:t>
            </a:r>
            <a:r>
              <a:rPr lang="id-ID" sz="2800" dirty="0">
                <a:effectLst>
                  <a:outerShdw blurRad="38100" dist="38100" dir="2700000" algn="tl">
                    <a:srgbClr val="C0C0C0"/>
                  </a:outerShdw>
                </a:effectLst>
                <a:latin typeface="Arial" charset="0"/>
              </a:rPr>
              <a:t> BMN </a:t>
            </a:r>
            <a:br>
              <a:rPr lang="id-ID" sz="2800" dirty="0">
                <a:effectLst>
                  <a:outerShdw blurRad="38100" dist="38100" dir="2700000" algn="tl">
                    <a:srgbClr val="C0C0C0"/>
                  </a:outerShdw>
                </a:effectLst>
                <a:latin typeface="Arial" charset="0"/>
              </a:rPr>
            </a:br>
            <a:r>
              <a:rPr lang="id-ID" sz="1800" b="1" dirty="0">
                <a:latin typeface="Arial" charset="0"/>
              </a:rPr>
              <a:t>PP 27 Tahun 2014 </a:t>
            </a:r>
            <a:r>
              <a:rPr lang="id-ID" sz="1800" dirty="0">
                <a:latin typeface="Arial" charset="0"/>
              </a:rPr>
              <a:t>jo PP 28 Tahun 2020</a:t>
            </a:r>
          </a:p>
        </p:txBody>
      </p:sp>
      <p:sp>
        <p:nvSpPr>
          <p:cNvPr id="5" name="Rectangle 3"/>
          <p:cNvSpPr txBox="1">
            <a:spLocks noChangeArrowheads="1"/>
          </p:cNvSpPr>
          <p:nvPr/>
        </p:nvSpPr>
        <p:spPr>
          <a:xfrm>
            <a:off x="3657600" y="1752600"/>
            <a:ext cx="4910138" cy="4267200"/>
          </a:xfrm>
          <a:prstGeom prst="rect">
            <a:avLst/>
          </a:prstGeom>
        </p:spPr>
        <p:txBody>
          <a:bodyPr/>
          <a:lstStyle/>
          <a:p>
            <a:pPr marL="469900" indent="-469900">
              <a:spcBef>
                <a:spcPct val="20000"/>
              </a:spcBef>
              <a:buClr>
                <a:schemeClr val="accent2"/>
              </a:buClr>
            </a:pPr>
            <a:r>
              <a:rPr lang="id-ID" sz="2800" b="1" kern="0" dirty="0">
                <a:cs typeface="Arial" charset="0"/>
              </a:rPr>
              <a:t>PEMBINAAN</a:t>
            </a:r>
          </a:p>
          <a:p>
            <a:pPr marL="469900" indent="-469900">
              <a:spcBef>
                <a:spcPct val="20000"/>
              </a:spcBef>
              <a:buClr>
                <a:schemeClr val="accent2"/>
              </a:buClr>
            </a:pPr>
            <a:endParaRPr lang="id-ID" sz="2800" b="1" kern="0" dirty="0">
              <a:cs typeface="Arial" charset="0"/>
            </a:endParaRPr>
          </a:p>
          <a:p>
            <a:pPr marL="469900" indent="-469900">
              <a:spcBef>
                <a:spcPct val="20000"/>
              </a:spcBef>
              <a:buClr>
                <a:schemeClr val="accent2"/>
              </a:buClr>
              <a:buFont typeface="Wingdings" pitchFamily="2" charset="2"/>
              <a:buChar char="o"/>
            </a:pPr>
            <a:r>
              <a:rPr lang="en-US" sz="2800" b="1" kern="0" dirty="0" err="1">
                <a:cs typeface="Arial" charset="0"/>
              </a:rPr>
              <a:t>Menkeu</a:t>
            </a:r>
            <a:r>
              <a:rPr lang="en-US" sz="2800" b="1" kern="0" dirty="0">
                <a:cs typeface="Arial" charset="0"/>
              </a:rPr>
              <a:t> </a:t>
            </a:r>
            <a:r>
              <a:rPr lang="en-US" sz="2800" b="1" kern="0" dirty="0" err="1">
                <a:cs typeface="Arial" charset="0"/>
              </a:rPr>
              <a:t>melakukan</a:t>
            </a:r>
            <a:r>
              <a:rPr lang="en-US" sz="2800" b="1" kern="0" dirty="0">
                <a:cs typeface="Arial" charset="0"/>
              </a:rPr>
              <a:t> </a:t>
            </a:r>
            <a:r>
              <a:rPr lang="en-US" sz="2800" b="1" kern="0" dirty="0" err="1">
                <a:cs typeface="Arial" charset="0"/>
              </a:rPr>
              <a:t>pembinaan</a:t>
            </a:r>
            <a:r>
              <a:rPr lang="en-US" sz="2800" b="1" kern="0" dirty="0">
                <a:cs typeface="Arial" charset="0"/>
              </a:rPr>
              <a:t> </a:t>
            </a:r>
            <a:r>
              <a:rPr lang="id-ID" sz="2800" b="1" kern="0" dirty="0">
                <a:cs typeface="Arial" charset="0"/>
              </a:rPr>
              <a:t>P</a:t>
            </a:r>
            <a:r>
              <a:rPr lang="en-US" sz="2800" b="1" kern="0" dirty="0" err="1">
                <a:cs typeface="Arial" charset="0"/>
              </a:rPr>
              <a:t>engelolaan</a:t>
            </a:r>
            <a:r>
              <a:rPr lang="en-US" sz="2800" b="1" kern="0" dirty="0">
                <a:cs typeface="Arial" charset="0"/>
              </a:rPr>
              <a:t> BMN</a:t>
            </a:r>
            <a:endParaRPr lang="id-ID" sz="2800" b="1" kern="0" dirty="0">
              <a:cs typeface="Arial" charset="0"/>
            </a:endParaRPr>
          </a:p>
          <a:p>
            <a:pPr marL="469900" indent="-469900">
              <a:spcBef>
                <a:spcPct val="20000"/>
              </a:spcBef>
              <a:buClr>
                <a:schemeClr val="accent2"/>
              </a:buClr>
              <a:buFont typeface="Wingdings" pitchFamily="2" charset="2"/>
              <a:buChar char="o"/>
            </a:pPr>
            <a:r>
              <a:rPr lang="id-ID" sz="2800" b="1" kern="0" dirty="0">
                <a:cs typeface="Arial" charset="0"/>
              </a:rPr>
              <a:t>Menkeu </a:t>
            </a:r>
            <a:r>
              <a:rPr lang="en-US" sz="2800" b="1" kern="0" dirty="0" err="1">
                <a:cs typeface="Arial" charset="0"/>
              </a:rPr>
              <a:t>menetapkan</a:t>
            </a:r>
            <a:r>
              <a:rPr lang="en-US" sz="2800" b="1" kern="0" dirty="0">
                <a:cs typeface="Arial" charset="0"/>
              </a:rPr>
              <a:t> </a:t>
            </a:r>
            <a:r>
              <a:rPr lang="en-US" sz="2800" b="1" kern="0" dirty="0" err="1">
                <a:cs typeface="Arial" charset="0"/>
              </a:rPr>
              <a:t>kebijakan</a:t>
            </a:r>
            <a:r>
              <a:rPr lang="en-US" sz="2800" b="1" kern="0" dirty="0">
                <a:cs typeface="Arial" charset="0"/>
              </a:rPr>
              <a:t> </a:t>
            </a:r>
            <a:r>
              <a:rPr lang="en-US" sz="2800" b="1" kern="0" dirty="0" err="1">
                <a:cs typeface="Arial" charset="0"/>
              </a:rPr>
              <a:t>umum</a:t>
            </a:r>
            <a:r>
              <a:rPr lang="en-US" sz="2800" b="1" kern="0" dirty="0">
                <a:cs typeface="Arial" charset="0"/>
              </a:rPr>
              <a:t> </a:t>
            </a:r>
            <a:r>
              <a:rPr lang="en-US" sz="2800" b="1" kern="0" dirty="0" err="1">
                <a:cs typeface="Arial" charset="0"/>
              </a:rPr>
              <a:t>dan</a:t>
            </a:r>
            <a:r>
              <a:rPr lang="en-US" sz="2800" b="1" kern="0" dirty="0">
                <a:cs typeface="Arial" charset="0"/>
              </a:rPr>
              <a:t> </a:t>
            </a:r>
            <a:r>
              <a:rPr lang="en-US" sz="2800" b="1" kern="0" dirty="0" err="1">
                <a:cs typeface="Arial" charset="0"/>
              </a:rPr>
              <a:t>teknis</a:t>
            </a:r>
            <a:r>
              <a:rPr lang="en-US" sz="2800" b="1" kern="0" dirty="0">
                <a:cs typeface="Arial" charset="0"/>
              </a:rPr>
              <a:t> </a:t>
            </a:r>
            <a:r>
              <a:rPr lang="id-ID" sz="2800" b="1" kern="0" dirty="0">
                <a:cs typeface="Arial" charset="0"/>
              </a:rPr>
              <a:t>Pengelolaan BMN</a:t>
            </a:r>
            <a:endParaRPr lang="en-US" sz="2800" b="1" kern="0" dirty="0">
              <a:cs typeface="Arial" charset="0"/>
            </a:endParaRPr>
          </a:p>
          <a:p>
            <a:pPr marL="469900" indent="-469900">
              <a:spcBef>
                <a:spcPct val="20000"/>
              </a:spcBef>
              <a:buClr>
                <a:schemeClr val="accent2"/>
              </a:buClr>
            </a:pPr>
            <a:endParaRPr kumimoji="0" lang="en-US" sz="2800" b="1" i="0" u="none" strike="noStrike" kern="0" cap="none" spc="0" normalizeH="0" noProof="0" dirty="0">
              <a:ln>
                <a:noFill/>
              </a:ln>
              <a:solidFill>
                <a:schemeClr val="tx1"/>
              </a:solidFill>
              <a:effectLst/>
              <a:uLnTx/>
              <a:uFillTx/>
              <a:latin typeface="Arial" charset="0"/>
              <a:ea typeface="+mn-ea"/>
              <a:cs typeface="Arial" charset="0"/>
            </a:endParaRPr>
          </a:p>
          <a:p>
            <a:pPr marL="469900" indent="-469900">
              <a:spcBef>
                <a:spcPct val="20000"/>
              </a:spcBef>
              <a:buClr>
                <a:schemeClr val="accent2"/>
              </a:buClr>
              <a:buFont typeface="Wingdings" pitchFamily="2" charset="2"/>
              <a:buChar char="o"/>
            </a:pPr>
            <a:endParaRPr lang="en-US" sz="2800" b="1" kern="0" dirty="0">
              <a:cs typeface="Arial" charset="0"/>
            </a:endParaRPr>
          </a:p>
          <a:p>
            <a:pPr marL="469900" indent="-469900">
              <a:spcBef>
                <a:spcPct val="20000"/>
              </a:spcBef>
              <a:buClr>
                <a:schemeClr val="accent2"/>
              </a:buClr>
              <a:buFont typeface="Wingdings" pitchFamily="2" charset="2"/>
              <a:buChar char="o"/>
            </a:pPr>
            <a:endParaRPr kumimoji="0" lang="en-GB" sz="2800" b="1" i="0" u="none" strike="noStrike" kern="0" cap="none" spc="0" normalizeH="0" baseline="0" noProof="0" dirty="0">
              <a:ln>
                <a:noFill/>
              </a:ln>
              <a:solidFill>
                <a:schemeClr val="tx1"/>
              </a:solidFill>
              <a:effectLst/>
              <a:uLnTx/>
              <a:uFillTx/>
              <a:latin typeface="Arial" charset="0"/>
              <a:ea typeface="+mn-ea"/>
              <a:cs typeface="Arial" charset="0"/>
            </a:endParaRPr>
          </a:p>
        </p:txBody>
      </p:sp>
      <p:pic>
        <p:nvPicPr>
          <p:cNvPr id="122881" name="Picture 1"/>
          <p:cNvPicPr>
            <a:picLocks noChangeAspect="1" noChangeArrowheads="1"/>
          </p:cNvPicPr>
          <p:nvPr/>
        </p:nvPicPr>
        <p:blipFill>
          <a:blip r:embed="rId2" cstate="print"/>
          <a:srcRect/>
          <a:stretch>
            <a:fillRect/>
          </a:stretch>
        </p:blipFill>
        <p:spPr bwMode="auto">
          <a:xfrm>
            <a:off x="609600" y="1828800"/>
            <a:ext cx="2190750" cy="2085975"/>
          </a:xfrm>
          <a:prstGeom prst="rect">
            <a:avLst/>
          </a:prstGeom>
          <a:noFill/>
          <a:ln w="9525">
            <a:noFill/>
            <a:miter lim="800000"/>
            <a:headEnd/>
            <a:tailEnd/>
          </a:ln>
        </p:spPr>
      </p:pic>
      <p:pic>
        <p:nvPicPr>
          <p:cNvPr id="122882" name="Picture 2"/>
          <p:cNvPicPr>
            <a:picLocks noChangeAspect="1" noChangeArrowheads="1"/>
          </p:cNvPicPr>
          <p:nvPr/>
        </p:nvPicPr>
        <p:blipFill>
          <a:blip r:embed="rId3" cstate="print"/>
          <a:srcRect/>
          <a:stretch>
            <a:fillRect/>
          </a:stretch>
        </p:blipFill>
        <p:spPr bwMode="auto">
          <a:xfrm>
            <a:off x="838200" y="4191000"/>
            <a:ext cx="1981200" cy="1647825"/>
          </a:xfrm>
          <a:prstGeom prst="rect">
            <a:avLst/>
          </a:prstGeom>
          <a:noFill/>
          <a:ln w="9525">
            <a:noFill/>
            <a:miter lim="800000"/>
            <a:headEnd/>
            <a:tailEnd/>
          </a:ln>
        </p:spPr>
      </p:pic>
    </p:spTree>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657600" y="1752600"/>
            <a:ext cx="4910138" cy="4267200"/>
          </a:xfrm>
          <a:prstGeom prst="rect">
            <a:avLst/>
          </a:prstGeom>
        </p:spPr>
        <p:txBody>
          <a:bodyPr/>
          <a:lstStyle/>
          <a:p>
            <a:pPr marL="469900" indent="-469900" algn="ctr">
              <a:spcBef>
                <a:spcPct val="20000"/>
              </a:spcBef>
              <a:buClr>
                <a:schemeClr val="accent2"/>
              </a:buClr>
            </a:pPr>
            <a:r>
              <a:rPr lang="id-ID" sz="2400" b="1" kern="0" dirty="0">
                <a:cs typeface="Arial" charset="0"/>
              </a:rPr>
              <a:t>Pengawasan dan Pengendalian</a:t>
            </a:r>
          </a:p>
          <a:p>
            <a:pPr marL="469900" indent="-469900">
              <a:spcBef>
                <a:spcPct val="20000"/>
              </a:spcBef>
              <a:buClr>
                <a:schemeClr val="accent2"/>
              </a:buClr>
              <a:buFont typeface="Wingdings" pitchFamily="2" charset="2"/>
              <a:buChar char="o"/>
            </a:pPr>
            <a:r>
              <a:rPr lang="id-ID" sz="2400" b="1" kern="0" dirty="0">
                <a:cs typeface="Arial" charset="0"/>
              </a:rPr>
              <a:t>Oleh Pengelola melalui pemantauan dan Investigasi.</a:t>
            </a:r>
          </a:p>
          <a:p>
            <a:pPr marL="469900" indent="-469900">
              <a:spcBef>
                <a:spcPct val="20000"/>
              </a:spcBef>
              <a:buClr>
                <a:schemeClr val="accent2"/>
              </a:buClr>
              <a:buFont typeface="Wingdings" pitchFamily="2" charset="2"/>
              <a:buChar char="o"/>
            </a:pPr>
            <a:r>
              <a:rPr lang="id-ID" sz="2400" b="1" kern="0" dirty="0">
                <a:cs typeface="Arial" charset="0"/>
              </a:rPr>
              <a:t>Oleh </a:t>
            </a:r>
            <a:r>
              <a:rPr lang="en-US" sz="2400" b="1" kern="0" dirty="0">
                <a:cs typeface="Arial" charset="0"/>
              </a:rPr>
              <a:t>PB/KPB </a:t>
            </a:r>
            <a:r>
              <a:rPr lang="id-ID" sz="2400" b="1" kern="0" dirty="0">
                <a:cs typeface="Arial" charset="0"/>
              </a:rPr>
              <a:t>melalui </a:t>
            </a:r>
            <a:r>
              <a:rPr lang="en-US" sz="2400" b="1" kern="0" dirty="0" err="1">
                <a:cs typeface="Arial" charset="0"/>
              </a:rPr>
              <a:t>pemantauan</a:t>
            </a:r>
            <a:r>
              <a:rPr lang="en-US" sz="2400" b="1" kern="0" dirty="0">
                <a:cs typeface="Arial" charset="0"/>
              </a:rPr>
              <a:t> </a:t>
            </a:r>
            <a:r>
              <a:rPr lang="en-US" sz="2400" b="1" kern="0" dirty="0" err="1">
                <a:cs typeface="Arial" charset="0"/>
              </a:rPr>
              <a:t>dan</a:t>
            </a:r>
            <a:r>
              <a:rPr lang="en-US" sz="2400" b="1" kern="0" dirty="0">
                <a:cs typeface="Arial" charset="0"/>
              </a:rPr>
              <a:t> </a:t>
            </a:r>
            <a:r>
              <a:rPr lang="en-US" sz="2400" b="1" kern="0" dirty="0" err="1">
                <a:cs typeface="Arial" charset="0"/>
              </a:rPr>
              <a:t>penertiban</a:t>
            </a:r>
            <a:r>
              <a:rPr lang="id-ID" sz="2400" b="1" kern="0" dirty="0">
                <a:cs typeface="Arial" charset="0"/>
              </a:rPr>
              <a:t> penggunaan, pemanfaatan, pemindahtanganan, penatausahaan, pemeliharaan, dan pengamanan BMN dalam penguasaannya.</a:t>
            </a:r>
            <a:endParaRPr kumimoji="0" lang="en-GB" sz="2400" b="1" i="0" u="none" strike="noStrike" kern="0" cap="none" spc="0" normalizeH="0" baseline="0" noProof="0" dirty="0">
              <a:ln>
                <a:noFill/>
              </a:ln>
              <a:solidFill>
                <a:schemeClr val="tx1"/>
              </a:solidFill>
              <a:effectLst/>
              <a:uLnTx/>
              <a:uFillTx/>
              <a:latin typeface="Arial" charset="0"/>
              <a:ea typeface="+mn-ea"/>
              <a:cs typeface="Arial" charset="0"/>
            </a:endParaRPr>
          </a:p>
        </p:txBody>
      </p:sp>
      <p:sp>
        <p:nvSpPr>
          <p:cNvPr id="6" name="Title 1"/>
          <p:cNvSpPr txBox="1">
            <a:spLocks/>
          </p:cNvSpPr>
          <p:nvPr/>
        </p:nvSpPr>
        <p:spPr bwMode="auto">
          <a:xfrm>
            <a:off x="609600" y="274638"/>
            <a:ext cx="7848600" cy="1143000"/>
          </a:xfrm>
          <a:prstGeom prst="rect">
            <a:avLst/>
          </a:prstGeom>
          <a:solidFill>
            <a:srgbClr val="FFFF00"/>
          </a:solid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err="1">
                <a:ln>
                  <a:noFill/>
                </a:ln>
                <a:solidFill>
                  <a:schemeClr val="tx2"/>
                </a:solidFill>
                <a:uLnTx/>
                <a:uFillTx/>
                <a:latin typeface="Arial" charset="0"/>
                <a:ea typeface="+mj-ea"/>
                <a:cs typeface="+mj-cs"/>
              </a:rPr>
              <a:t>Pengawasan</a:t>
            </a:r>
            <a:r>
              <a:rPr kumimoji="0" lang="id-ID" sz="2800" b="0" i="0" u="none" strike="noStrike" kern="0" cap="none" spc="0" normalizeH="0" noProof="0" dirty="0">
                <a:ln>
                  <a:noFill/>
                </a:ln>
                <a:solidFill>
                  <a:schemeClr val="tx2"/>
                </a:solidFill>
                <a:uLnTx/>
                <a:uFillTx/>
                <a:latin typeface="Arial" charset="0"/>
                <a:ea typeface="+mj-ea"/>
                <a:cs typeface="+mj-cs"/>
              </a:rPr>
              <a:t> </a:t>
            </a:r>
            <a:r>
              <a:rPr kumimoji="0" lang="en-US" sz="2800" b="0" i="0" u="none" strike="noStrike" kern="0" cap="none" spc="0" normalizeH="0" baseline="0" noProof="0" dirty="0" err="1">
                <a:ln>
                  <a:noFill/>
                </a:ln>
                <a:solidFill>
                  <a:schemeClr val="tx2"/>
                </a:solidFill>
                <a:uLnTx/>
                <a:uFillTx/>
                <a:latin typeface="Arial" charset="0"/>
                <a:ea typeface="+mj-ea"/>
                <a:cs typeface="+mj-cs"/>
              </a:rPr>
              <a:t>dan</a:t>
            </a:r>
            <a:r>
              <a:rPr kumimoji="0" lang="en-US" sz="2800" b="0" i="0" u="none" strike="noStrike" kern="0" cap="none" spc="0" normalizeH="0" baseline="0" noProof="0" dirty="0">
                <a:ln>
                  <a:noFill/>
                </a:ln>
                <a:solidFill>
                  <a:schemeClr val="tx2"/>
                </a:solidFill>
                <a:uLnTx/>
                <a:uFillTx/>
                <a:latin typeface="Arial" charset="0"/>
                <a:ea typeface="+mj-ea"/>
                <a:cs typeface="+mj-cs"/>
              </a:rPr>
              <a:t> </a:t>
            </a:r>
            <a:r>
              <a:rPr kumimoji="0" lang="en-US" sz="2800" b="0" i="0" u="none" strike="noStrike" kern="0" cap="none" spc="0" normalizeH="0" baseline="0" noProof="0" dirty="0" err="1">
                <a:ln>
                  <a:noFill/>
                </a:ln>
                <a:solidFill>
                  <a:schemeClr val="tx2"/>
                </a:solidFill>
                <a:uLnTx/>
                <a:uFillTx/>
                <a:latin typeface="Arial" charset="0"/>
                <a:ea typeface="+mj-ea"/>
                <a:cs typeface="+mj-cs"/>
              </a:rPr>
              <a:t>Pengendalian</a:t>
            </a:r>
            <a:r>
              <a:rPr kumimoji="0" lang="id-ID" sz="2800" b="0" i="0" u="none" strike="noStrike" kern="0" cap="none" spc="0" normalizeH="0" baseline="0" noProof="0" dirty="0">
                <a:ln>
                  <a:noFill/>
                </a:ln>
                <a:solidFill>
                  <a:schemeClr val="tx2"/>
                </a:solidFill>
                <a:uLnTx/>
                <a:uFillTx/>
                <a:latin typeface="Arial" charset="0"/>
                <a:ea typeface="+mj-ea"/>
                <a:cs typeface="+mj-cs"/>
              </a:rPr>
              <a:t> BMN</a:t>
            </a:r>
          </a:p>
          <a:p>
            <a:pPr algn="ctr">
              <a:defRPr/>
            </a:pPr>
            <a:r>
              <a:rPr lang="id-ID" b="1" dirty="0"/>
              <a:t>PP 27 Tahun 2014 </a:t>
            </a:r>
            <a:r>
              <a:rPr lang="id-ID" dirty="0"/>
              <a:t>jo PP 28 Tahun 2020 </a:t>
            </a:r>
            <a:endParaRPr kumimoji="0" lang="en-US" sz="2800" b="0" i="0" u="none" strike="noStrike" kern="0" cap="none" spc="0" normalizeH="0" baseline="0" noProof="0" dirty="0">
              <a:ln>
                <a:noFill/>
              </a:ln>
              <a:solidFill>
                <a:schemeClr val="tx2"/>
              </a:solidFill>
              <a:uLnTx/>
              <a:uFillTx/>
              <a:latin typeface="Arial" charset="0"/>
              <a:ea typeface="+mj-ea"/>
              <a:cs typeface="+mj-cs"/>
            </a:endParaRPr>
          </a:p>
        </p:txBody>
      </p:sp>
      <p:pic>
        <p:nvPicPr>
          <p:cNvPr id="6146" name="Picture 2"/>
          <p:cNvPicPr>
            <a:picLocks noChangeAspect="1" noChangeArrowheads="1"/>
          </p:cNvPicPr>
          <p:nvPr/>
        </p:nvPicPr>
        <p:blipFill>
          <a:blip r:embed="rId2" cstate="print"/>
          <a:srcRect/>
          <a:stretch>
            <a:fillRect/>
          </a:stretch>
        </p:blipFill>
        <p:spPr bwMode="auto">
          <a:xfrm rot="5400000">
            <a:off x="-152401" y="2590803"/>
            <a:ext cx="4343400" cy="2819400"/>
          </a:xfrm>
          <a:prstGeom prst="rect">
            <a:avLst/>
          </a:prstGeom>
          <a:noFill/>
          <a:ln w="9525">
            <a:noFill/>
            <a:miter lim="800000"/>
            <a:headEnd/>
            <a:tailEnd/>
          </a:ln>
        </p:spPr>
      </p:pic>
    </p:spTree>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657600" y="1752600"/>
            <a:ext cx="4910138" cy="4267200"/>
          </a:xfrm>
          <a:prstGeom prst="rect">
            <a:avLst/>
          </a:prstGeom>
        </p:spPr>
        <p:txBody>
          <a:bodyPr/>
          <a:lstStyle/>
          <a:p>
            <a:pPr marL="469900" indent="-469900" algn="ctr">
              <a:spcBef>
                <a:spcPct val="20000"/>
              </a:spcBef>
              <a:buClr>
                <a:schemeClr val="accent2"/>
              </a:buClr>
            </a:pPr>
            <a:r>
              <a:rPr lang="id-ID" sz="2400" b="1" kern="0" dirty="0">
                <a:cs typeface="Arial" charset="0"/>
              </a:rPr>
              <a:t>Pengawasan dan Pengendalian</a:t>
            </a:r>
          </a:p>
          <a:p>
            <a:pPr marL="469900" indent="-469900">
              <a:spcBef>
                <a:spcPct val="20000"/>
              </a:spcBef>
              <a:buClr>
                <a:schemeClr val="accent2"/>
              </a:buClr>
              <a:buFont typeface="Wingdings" pitchFamily="2" charset="2"/>
              <a:buChar char="o"/>
            </a:pPr>
            <a:r>
              <a:rPr lang="id-ID" sz="2400" b="1" kern="0" dirty="0">
                <a:cs typeface="Arial" charset="0"/>
              </a:rPr>
              <a:t>PB/KPB dapat meminta APIP untuk melakukan audit sbg TL atas hasil tautib.</a:t>
            </a:r>
          </a:p>
          <a:p>
            <a:pPr marL="469900" indent="-469900">
              <a:spcBef>
                <a:spcPct val="20000"/>
              </a:spcBef>
              <a:buClr>
                <a:schemeClr val="accent2"/>
              </a:buClr>
              <a:buFont typeface="Wingdings" pitchFamily="2" charset="2"/>
              <a:buChar char="o"/>
            </a:pPr>
            <a:r>
              <a:rPr lang="id-ID" sz="2400" b="1" kern="0" dirty="0">
                <a:cs typeface="Arial" charset="0"/>
              </a:rPr>
              <a:t>PB/KPB menindaklanjuti hasil audit APIP.</a:t>
            </a:r>
          </a:p>
          <a:p>
            <a:pPr marL="469900" indent="-469900">
              <a:spcBef>
                <a:spcPct val="20000"/>
              </a:spcBef>
              <a:buClr>
                <a:schemeClr val="accent2"/>
              </a:buClr>
              <a:buFont typeface="Wingdings" pitchFamily="2" charset="2"/>
              <a:buChar char="o"/>
            </a:pPr>
            <a:r>
              <a:rPr lang="id-ID" sz="2400" b="1" kern="0" dirty="0">
                <a:cs typeface="Arial" charset="0"/>
              </a:rPr>
              <a:t>Tatacara Wasdal BMN PMK No. 52/PMK.06/2016 Tentang Perubahan  Atas PMK NO 244/PMK.06/2012</a:t>
            </a:r>
            <a:endParaRPr kumimoji="0" lang="en-GB" sz="2400" b="1" i="0" u="none" strike="noStrike" kern="0" cap="none" spc="0" normalizeH="0" baseline="0" noProof="0" dirty="0">
              <a:ln>
                <a:noFill/>
              </a:ln>
              <a:solidFill>
                <a:schemeClr val="tx1"/>
              </a:solidFill>
              <a:effectLst/>
              <a:uLnTx/>
              <a:uFillTx/>
              <a:latin typeface="Arial" charset="0"/>
              <a:ea typeface="+mn-ea"/>
              <a:cs typeface="Arial" charset="0"/>
            </a:endParaRPr>
          </a:p>
        </p:txBody>
      </p:sp>
      <p:sp>
        <p:nvSpPr>
          <p:cNvPr id="262146" name="AutoShape 2" descr="Hasil gambar untuk BM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262148" name="AutoShape 4" descr="Hasil gambar untuk BM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pic>
        <p:nvPicPr>
          <p:cNvPr id="262149" name="Picture 5"/>
          <p:cNvPicPr>
            <a:picLocks noChangeAspect="1" noChangeArrowheads="1"/>
          </p:cNvPicPr>
          <p:nvPr/>
        </p:nvPicPr>
        <p:blipFill>
          <a:blip r:embed="rId2" cstate="print"/>
          <a:srcRect/>
          <a:stretch>
            <a:fillRect/>
          </a:stretch>
        </p:blipFill>
        <p:spPr bwMode="auto">
          <a:xfrm>
            <a:off x="609600" y="1905000"/>
            <a:ext cx="3057525" cy="3962400"/>
          </a:xfrm>
          <a:prstGeom prst="rect">
            <a:avLst/>
          </a:prstGeom>
          <a:noFill/>
          <a:ln w="9525">
            <a:noFill/>
            <a:miter lim="800000"/>
            <a:headEnd/>
            <a:tailEnd/>
          </a:ln>
        </p:spPr>
      </p:pic>
      <p:sp>
        <p:nvSpPr>
          <p:cNvPr id="7" name="Title 1"/>
          <p:cNvSpPr txBox="1">
            <a:spLocks/>
          </p:cNvSpPr>
          <p:nvPr/>
        </p:nvSpPr>
        <p:spPr bwMode="auto">
          <a:xfrm>
            <a:off x="609600" y="274638"/>
            <a:ext cx="7848600" cy="1143000"/>
          </a:xfrm>
          <a:prstGeom prst="rect">
            <a:avLst/>
          </a:prstGeom>
          <a:solidFill>
            <a:srgbClr val="FFFF00"/>
          </a:solid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err="1">
                <a:ln>
                  <a:noFill/>
                </a:ln>
                <a:solidFill>
                  <a:schemeClr val="tx2"/>
                </a:solidFill>
                <a:uLnTx/>
                <a:uFillTx/>
                <a:latin typeface="Arial" charset="0"/>
                <a:ea typeface="+mj-ea"/>
                <a:cs typeface="+mj-cs"/>
              </a:rPr>
              <a:t>Pengawasan</a:t>
            </a:r>
            <a:r>
              <a:rPr kumimoji="0" lang="id-ID" sz="2800" b="0" i="0" u="none" strike="noStrike" kern="0" cap="none" spc="0" normalizeH="0" noProof="0" dirty="0">
                <a:ln>
                  <a:noFill/>
                </a:ln>
                <a:solidFill>
                  <a:schemeClr val="tx2"/>
                </a:solidFill>
                <a:uLnTx/>
                <a:uFillTx/>
                <a:latin typeface="Arial" charset="0"/>
                <a:ea typeface="+mj-ea"/>
                <a:cs typeface="+mj-cs"/>
              </a:rPr>
              <a:t> </a:t>
            </a:r>
            <a:r>
              <a:rPr kumimoji="0" lang="en-US" sz="2800" b="0" i="0" u="none" strike="noStrike" kern="0" cap="none" spc="0" normalizeH="0" baseline="0" noProof="0" dirty="0" err="1">
                <a:ln>
                  <a:noFill/>
                </a:ln>
                <a:solidFill>
                  <a:schemeClr val="tx2"/>
                </a:solidFill>
                <a:uLnTx/>
                <a:uFillTx/>
                <a:latin typeface="Arial" charset="0"/>
                <a:ea typeface="+mj-ea"/>
                <a:cs typeface="+mj-cs"/>
              </a:rPr>
              <a:t>dan</a:t>
            </a:r>
            <a:r>
              <a:rPr kumimoji="0" lang="en-US" sz="2800" b="0" i="0" u="none" strike="noStrike" kern="0" cap="none" spc="0" normalizeH="0" baseline="0" noProof="0" dirty="0">
                <a:ln>
                  <a:noFill/>
                </a:ln>
                <a:solidFill>
                  <a:schemeClr val="tx2"/>
                </a:solidFill>
                <a:uLnTx/>
                <a:uFillTx/>
                <a:latin typeface="Arial" charset="0"/>
                <a:ea typeface="+mj-ea"/>
                <a:cs typeface="+mj-cs"/>
              </a:rPr>
              <a:t> </a:t>
            </a:r>
            <a:r>
              <a:rPr kumimoji="0" lang="en-US" sz="2800" b="0" i="0" u="none" strike="noStrike" kern="0" cap="none" spc="0" normalizeH="0" baseline="0" noProof="0" dirty="0" err="1">
                <a:ln>
                  <a:noFill/>
                </a:ln>
                <a:solidFill>
                  <a:schemeClr val="tx2"/>
                </a:solidFill>
                <a:uLnTx/>
                <a:uFillTx/>
                <a:latin typeface="Arial" charset="0"/>
                <a:ea typeface="+mj-ea"/>
                <a:cs typeface="+mj-cs"/>
              </a:rPr>
              <a:t>Pengendalian</a:t>
            </a:r>
            <a:r>
              <a:rPr kumimoji="0" lang="id-ID" sz="2800" b="0" i="0" u="none" strike="noStrike" kern="0" cap="none" spc="0" normalizeH="0" baseline="0" noProof="0" dirty="0">
                <a:ln>
                  <a:noFill/>
                </a:ln>
                <a:solidFill>
                  <a:schemeClr val="tx2"/>
                </a:solidFill>
                <a:uLnTx/>
                <a:uFillTx/>
                <a:latin typeface="Arial" charset="0"/>
                <a:ea typeface="+mj-ea"/>
                <a:cs typeface="+mj-cs"/>
              </a:rPr>
              <a:t> BMN</a:t>
            </a:r>
          </a:p>
          <a:p>
            <a:pPr algn="ctr">
              <a:defRPr/>
            </a:pPr>
            <a:r>
              <a:rPr lang="id-ID" b="1" dirty="0"/>
              <a:t>PP 27 Tahun 2014 </a:t>
            </a:r>
            <a:r>
              <a:rPr lang="id-ID" dirty="0"/>
              <a:t>jo PP 28 Tahun 2020 </a:t>
            </a:r>
            <a:endParaRPr kumimoji="0" lang="en-US" sz="2800" b="0" i="0" u="none" strike="noStrike" kern="0" cap="none" spc="0" normalizeH="0" baseline="0" noProof="0" dirty="0">
              <a:ln>
                <a:noFill/>
              </a:ln>
              <a:solidFill>
                <a:schemeClr val="tx2"/>
              </a:solidFill>
              <a:uLnTx/>
              <a:uFillTx/>
              <a:latin typeface="Arial" charset="0"/>
              <a:ea typeface="+mj-ea"/>
              <a:cs typeface="+mj-cs"/>
            </a:endParaRP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pic>
        <p:nvPicPr>
          <p:cNvPr id="21507" name="Picture 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id-ID" dirty="0"/>
              <a:t>Diskusi 1 </a:t>
            </a:r>
          </a:p>
        </p:txBody>
      </p:sp>
      <p:sp>
        <p:nvSpPr>
          <p:cNvPr id="3" name="Content Placeholder 2"/>
          <p:cNvSpPr>
            <a:spLocks noGrp="1"/>
          </p:cNvSpPr>
          <p:nvPr>
            <p:ph idx="1"/>
          </p:nvPr>
        </p:nvSpPr>
        <p:spPr>
          <a:xfrm>
            <a:off x="457200" y="1524000"/>
            <a:ext cx="8229600" cy="4068763"/>
          </a:xfrm>
        </p:spPr>
        <p:txBody>
          <a:bodyPr>
            <a:noAutofit/>
          </a:bodyPr>
          <a:lstStyle/>
          <a:p>
            <a:pPr marL="0" indent="0">
              <a:buNone/>
            </a:pPr>
            <a:r>
              <a:rPr lang="id-ID" sz="2400" dirty="0">
                <a:latin typeface="Arial" pitchFamily="34" charset="0"/>
                <a:cs typeface="Arial" pitchFamily="34" charset="0"/>
              </a:rPr>
              <a:t>Sesuai </a:t>
            </a:r>
            <a:r>
              <a:rPr lang="id-ID" sz="2400" kern="0" dirty="0">
                <a:latin typeface="Arial" charset="0"/>
                <a:cs typeface="Arial" charset="0"/>
              </a:rPr>
              <a:t>PMK No 181/PMK.06/2016 ttg Penatausahaan BMN</a:t>
            </a:r>
          </a:p>
          <a:p>
            <a:pPr marL="273050" indent="-273050"/>
            <a:r>
              <a:rPr lang="id-ID" sz="2400" dirty="0">
                <a:latin typeface="Arial" pitchFamily="34" charset="0"/>
                <a:cs typeface="Arial" pitchFamily="34" charset="0"/>
              </a:rPr>
              <a:t>Siapa saja yang menjalankan proses penatausahaan BMN pada instansi PB dan Pengelola Barang; </a:t>
            </a:r>
          </a:p>
          <a:p>
            <a:pPr marL="273050" indent="-273050"/>
            <a:r>
              <a:rPr lang="id-ID" sz="2400" dirty="0">
                <a:latin typeface="Arial" pitchFamily="34" charset="0"/>
                <a:cs typeface="Arial" pitchFamily="34" charset="0"/>
              </a:rPr>
              <a:t>Apa saja objek/ aset yang menjadi objek penatausahaan BMN; </a:t>
            </a:r>
          </a:p>
          <a:p>
            <a:pPr marL="273050" indent="-273050"/>
            <a:r>
              <a:rPr lang="id-ID" sz="2400" dirty="0">
                <a:latin typeface="Arial" pitchFamily="34" charset="0"/>
                <a:cs typeface="Arial" pitchFamily="34" charset="0"/>
              </a:rPr>
              <a:t>Apa saja klasifikasi BMN yang menjadi objek penatausahaan</a:t>
            </a:r>
            <a:endParaRPr lang="id-ID" sz="2400" dirty="0"/>
          </a:p>
          <a:p>
            <a:pPr marL="273050" indent="-273050"/>
            <a:r>
              <a:rPr lang="id-ID" sz="2400" dirty="0">
                <a:latin typeface="Arial" pitchFamily="34" charset="0"/>
                <a:cs typeface="Arial" pitchFamily="34" charset="0"/>
              </a:rPr>
              <a:t>Apa saja Daftar, buku, dan kartu yang digunakan pada instansi PB dalam penatausahaan BMN.</a:t>
            </a:r>
          </a:p>
          <a:p>
            <a:pPr marL="273050" indent="-273050"/>
            <a:endParaRPr lang="id-ID" sz="2400" dirty="0">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lstStyle/>
          <a:p>
            <a:r>
              <a:rPr lang="id-ID" dirty="0"/>
              <a:t>Diskusi 2</a:t>
            </a:r>
          </a:p>
        </p:txBody>
      </p:sp>
      <p:sp>
        <p:nvSpPr>
          <p:cNvPr id="3" name="Content Placeholder 2"/>
          <p:cNvSpPr>
            <a:spLocks noGrp="1"/>
          </p:cNvSpPr>
          <p:nvPr>
            <p:ph idx="1"/>
          </p:nvPr>
        </p:nvSpPr>
        <p:spPr/>
        <p:txBody>
          <a:bodyPr>
            <a:normAutofit fontScale="92500"/>
          </a:bodyPr>
          <a:lstStyle/>
          <a:p>
            <a:pPr>
              <a:buNone/>
            </a:pPr>
            <a:r>
              <a:rPr lang="id-ID" dirty="0">
                <a:latin typeface="Arial" pitchFamily="34" charset="0"/>
                <a:cs typeface="Arial" pitchFamily="34" charset="0"/>
              </a:rPr>
              <a:t>Mengacu pada PMK118 /PMK.06/2018</a:t>
            </a:r>
          </a:p>
          <a:p>
            <a:r>
              <a:rPr lang="id-ID" dirty="0">
                <a:latin typeface="Arial" pitchFamily="34" charset="0"/>
                <a:cs typeface="Arial" pitchFamily="34" charset="0"/>
              </a:rPr>
              <a:t>Data apa yang harus direkonsiliasi tingkat UAKPA dan UAKPB serta UAPA dan UAPB</a:t>
            </a:r>
          </a:p>
          <a:p>
            <a:r>
              <a:rPr lang="id-ID" dirty="0">
                <a:latin typeface="Arial" pitchFamily="34" charset="0"/>
                <a:cs typeface="Arial" pitchFamily="34" charset="0"/>
              </a:rPr>
              <a:t>Apakah dapat dilakukan perubahan saldo awal BMN</a:t>
            </a:r>
          </a:p>
          <a:p>
            <a:r>
              <a:rPr lang="id-ID" dirty="0">
                <a:latin typeface="Arial" pitchFamily="34" charset="0"/>
                <a:cs typeface="Arial" pitchFamily="34" charset="0"/>
              </a:rPr>
              <a:t>Mana yang dianggap benar jika hasil rekonsiliasi menunjukkan bahwa data BMN menurut UAKPA≠UAKPB dan data UAPA ≠UAPB</a:t>
            </a:r>
          </a:p>
          <a:p>
            <a:endParaRPr lang="id-ID" dirty="0">
              <a:latin typeface="Arial" pitchFamily="34" charset="0"/>
              <a:cs typeface="Arial"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D</a:t>
            </a:r>
            <a:r>
              <a:rPr kumimoji="0" lang="id-ID"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iskusi 3</a:t>
            </a:r>
            <a:endParaRPr kumimoji="0" 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sp>
        <p:nvSpPr>
          <p:cNvPr id="3" name="Rectangle 3"/>
          <p:cNvSpPr txBox="1">
            <a:spLocks noChangeArrowheads="1"/>
          </p:cNvSpPr>
          <p:nvPr/>
        </p:nvSpPr>
        <p:spPr>
          <a:xfrm>
            <a:off x="457200" y="1143000"/>
            <a:ext cx="8458200" cy="4876800"/>
          </a:xfrm>
          <a:prstGeom prst="rect">
            <a:avLst/>
          </a:prstGeom>
        </p:spPr>
        <p:txBody>
          <a:bodyPr/>
          <a:lstStyle/>
          <a:p>
            <a:pPr>
              <a:spcBef>
                <a:spcPct val="20000"/>
              </a:spcBef>
              <a:buClr>
                <a:schemeClr val="accent2"/>
              </a:buClr>
            </a:pPr>
            <a:r>
              <a:rPr lang="id-ID" sz="2400" b="1" kern="0" dirty="0">
                <a:cs typeface="Arial" charset="0"/>
              </a:rPr>
              <a:t>Pengurus barang + operator SIMAK Satker SS telah melakukan rekonsiliasi dengan aplikasi SAIBA. Dari hasil rekonsiliasi diketahui adanya:</a:t>
            </a:r>
          </a:p>
          <a:p>
            <a:pPr marL="469900" indent="-469900">
              <a:spcBef>
                <a:spcPct val="20000"/>
              </a:spcBef>
              <a:buClr>
                <a:schemeClr val="accent2"/>
              </a:buClr>
              <a:buFont typeface="Arial" pitchFamily="34" charset="0"/>
              <a:buChar char="•"/>
              <a:tabLst>
                <a:tab pos="355600" algn="l"/>
              </a:tabLst>
            </a:pPr>
            <a:r>
              <a:rPr lang="id-ID" sz="2400" b="1" kern="0" dirty="0">
                <a:cs typeface="Arial" charset="0"/>
              </a:rPr>
              <a:t>Belanja modal peralatan mesin untuk pengadaan alat pengolah data sebesar Rp200juta (SP2D terbit bulan desember) masih tercatat sebagai </a:t>
            </a:r>
            <a:r>
              <a:rPr lang="en-US" sz="2400" b="1" kern="0" dirty="0">
                <a:cs typeface="Arial" charset="0"/>
              </a:rPr>
              <a:t>As</a:t>
            </a:r>
            <a:r>
              <a:rPr lang="id-ID" sz="2400" b="1" kern="0" dirty="0">
                <a:cs typeface="Arial" charset="0"/>
              </a:rPr>
              <a:t>et </a:t>
            </a:r>
            <a:r>
              <a:rPr lang="en-US" sz="2400" b="1" kern="0" dirty="0">
                <a:cs typeface="Arial" charset="0"/>
              </a:rPr>
              <a:t>T</a:t>
            </a:r>
            <a:r>
              <a:rPr lang="id-ID" sz="2400" b="1" kern="0" dirty="0">
                <a:cs typeface="Arial" charset="0"/>
              </a:rPr>
              <a:t>etap </a:t>
            </a:r>
            <a:r>
              <a:rPr lang="en-US" sz="2400" b="1" kern="0" dirty="0">
                <a:cs typeface="Arial" charset="0"/>
              </a:rPr>
              <a:t>B</a:t>
            </a:r>
            <a:r>
              <a:rPr lang="id-ID" sz="2400" b="1" kern="0" dirty="0">
                <a:cs typeface="Arial" charset="0"/>
              </a:rPr>
              <a:t>elum </a:t>
            </a:r>
            <a:r>
              <a:rPr lang="en-US" sz="2400" b="1" kern="0" dirty="0">
                <a:cs typeface="Arial" charset="0"/>
              </a:rPr>
              <a:t>D</a:t>
            </a:r>
            <a:r>
              <a:rPr lang="id-ID" sz="2400" b="1" kern="0" dirty="0">
                <a:cs typeface="Arial" charset="0"/>
              </a:rPr>
              <a:t>iregister. </a:t>
            </a:r>
          </a:p>
          <a:p>
            <a:pPr marL="469900" indent="-469900">
              <a:spcBef>
                <a:spcPct val="20000"/>
              </a:spcBef>
              <a:buClr>
                <a:schemeClr val="accent2"/>
              </a:buClr>
              <a:buFont typeface="Arial" pitchFamily="34" charset="0"/>
              <a:buChar char="•"/>
              <a:tabLst>
                <a:tab pos="355600" algn="l"/>
              </a:tabLst>
            </a:pPr>
            <a:r>
              <a:rPr lang="id-ID" sz="2400" b="1" kern="0" dirty="0">
                <a:cs typeface="Arial" charset="0"/>
              </a:rPr>
              <a:t>Terdapat pengadaan peralatan dan mesin dengan belanja modal  masih berstatus </a:t>
            </a:r>
            <a:r>
              <a:rPr lang="en-US" sz="2400" b="1" kern="0" dirty="0">
                <a:cs typeface="Arial" charset="0"/>
              </a:rPr>
              <a:t>As</a:t>
            </a:r>
            <a:r>
              <a:rPr lang="id-ID" sz="2400" b="1" kern="0" dirty="0">
                <a:cs typeface="Arial" charset="0"/>
              </a:rPr>
              <a:t>et </a:t>
            </a:r>
            <a:r>
              <a:rPr lang="en-US" sz="2400" b="1" kern="0" dirty="0">
                <a:cs typeface="Arial" charset="0"/>
              </a:rPr>
              <a:t>T</a:t>
            </a:r>
            <a:r>
              <a:rPr lang="id-ID" sz="2400" b="1" kern="0" dirty="0">
                <a:cs typeface="Arial" charset="0"/>
              </a:rPr>
              <a:t>etap </a:t>
            </a:r>
            <a:r>
              <a:rPr lang="en-US" sz="2400" b="1" kern="0" dirty="0">
                <a:cs typeface="Arial" charset="0"/>
              </a:rPr>
              <a:t>B</a:t>
            </a:r>
            <a:r>
              <a:rPr lang="id-ID" sz="2400" b="1" kern="0" dirty="0">
                <a:cs typeface="Arial" charset="0"/>
              </a:rPr>
              <a:t>elum </a:t>
            </a:r>
            <a:r>
              <a:rPr lang="en-US" sz="2400" b="1" kern="0" dirty="0">
                <a:cs typeface="Arial" charset="0"/>
              </a:rPr>
              <a:t>D</a:t>
            </a:r>
            <a:r>
              <a:rPr lang="id-ID" sz="2400" b="1" kern="0" dirty="0">
                <a:cs typeface="Arial" charset="0"/>
              </a:rPr>
              <a:t>iregister</a:t>
            </a:r>
            <a:r>
              <a:rPr lang="en-US" sz="2400" b="1" kern="0" dirty="0">
                <a:cs typeface="Arial" charset="0"/>
              </a:rPr>
              <a:t> </a:t>
            </a:r>
            <a:r>
              <a:rPr lang="id-ID" sz="2400" b="1" kern="0" dirty="0">
                <a:cs typeface="Arial" charset="0"/>
              </a:rPr>
              <a:t>senilai Rp50juta. Ternyata merupakan peralatan mesin yang tidak dapat dikapitalisasi menjadi aset tetap (</a:t>
            </a:r>
            <a:r>
              <a:rPr lang="en-US" sz="2400" b="1" i="1" kern="0" dirty="0">
                <a:cs typeface="Arial" charset="0"/>
              </a:rPr>
              <a:t>BMN </a:t>
            </a:r>
            <a:r>
              <a:rPr lang="id-ID" sz="2400" b="1" i="1" kern="0" dirty="0">
                <a:cs typeface="Arial" charset="0"/>
              </a:rPr>
              <a:t>extracomptable</a:t>
            </a:r>
            <a:r>
              <a:rPr lang="id-ID" sz="2400" b="1" kern="0" dirty="0">
                <a:cs typeface="Arial" charset="0"/>
              </a:rPr>
              <a:t>). </a:t>
            </a:r>
          </a:p>
          <a:p>
            <a:pPr marL="469900" indent="-469900">
              <a:spcBef>
                <a:spcPct val="20000"/>
              </a:spcBef>
              <a:buClr>
                <a:schemeClr val="accent2"/>
              </a:buClr>
              <a:tabLst>
                <a:tab pos="355600" algn="l"/>
              </a:tabLst>
            </a:pPr>
            <a:r>
              <a:rPr lang="id-ID" sz="2400" b="1" kern="0" dirty="0">
                <a:cs typeface="Arial" charset="0"/>
              </a:rPr>
              <a:t>Bagaimana tindak lanjut atas hasil rekonsiliasi tersebut.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D</a:t>
            </a:r>
            <a:r>
              <a:rPr kumimoji="0" lang="id-ID"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iskusi </a:t>
            </a: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5</a:t>
            </a:r>
            <a:endParaRPr kumimoji="0" 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sp>
        <p:nvSpPr>
          <p:cNvPr id="3" name="Rectangle 3"/>
          <p:cNvSpPr txBox="1">
            <a:spLocks noChangeArrowheads="1"/>
          </p:cNvSpPr>
          <p:nvPr/>
        </p:nvSpPr>
        <p:spPr>
          <a:xfrm>
            <a:off x="457200" y="1143000"/>
            <a:ext cx="8458200" cy="4648200"/>
          </a:xfrm>
          <a:prstGeom prst="rect">
            <a:avLst/>
          </a:prstGeom>
        </p:spPr>
        <p:txBody>
          <a:bodyPr/>
          <a:lstStyle/>
          <a:p>
            <a:pPr>
              <a:spcBef>
                <a:spcPct val="20000"/>
              </a:spcBef>
              <a:buClr>
                <a:schemeClr val="accent2"/>
              </a:buClr>
            </a:pPr>
            <a:r>
              <a:rPr lang="id-ID" sz="2400" b="1" kern="0" dirty="0">
                <a:cs typeface="Arial" charset="0"/>
              </a:rPr>
              <a:t>Terkait pengelolaan BMN Satker sering ditemukan: BMN yang tidak digunakan K/L ternyata tidak diserahkan ke Pengelola BMN, BMN dikerjasamakan tanpa izin pengelola, BMN gedung disewakan pada hari libur tanpa izin pengelola, BMN yang dikerjasamakan dengan mitra dikerjasamakan kembali oleh mitra tanpa izin.</a:t>
            </a:r>
          </a:p>
          <a:p>
            <a:pPr marL="469900" indent="-469900">
              <a:spcBef>
                <a:spcPct val="20000"/>
              </a:spcBef>
              <a:buClr>
                <a:schemeClr val="accent2"/>
              </a:buClr>
              <a:buFont typeface="+mj-lt"/>
              <a:buAutoNum type="alphaUcPeriod"/>
            </a:pPr>
            <a:r>
              <a:rPr lang="id-ID" sz="2400" b="1" kern="0" dirty="0">
                <a:cs typeface="Arial" charset="0"/>
              </a:rPr>
              <a:t>Mengapa PB/KPB berani melakukan pelanggaran sehingga terjadi masalah tsb.</a:t>
            </a:r>
          </a:p>
          <a:p>
            <a:pPr marL="469900" indent="-469900">
              <a:spcBef>
                <a:spcPct val="20000"/>
              </a:spcBef>
              <a:buClr>
                <a:schemeClr val="accent2"/>
              </a:buClr>
              <a:buFont typeface="+mj-lt"/>
              <a:buAutoNum type="alphaUcPeriod"/>
            </a:pPr>
            <a:r>
              <a:rPr lang="id-ID" sz="2400" b="1" kern="0" dirty="0">
                <a:cs typeface="Arial" charset="0"/>
              </a:rPr>
              <a:t>Dikaji dari segi penetapan kebijakan, serta </a:t>
            </a:r>
            <a:r>
              <a:rPr lang="id-ID" sz="2400" b="1" i="1" kern="0" dirty="0">
                <a:cs typeface="Arial" charset="0"/>
              </a:rPr>
              <a:t>tautib</a:t>
            </a:r>
            <a:r>
              <a:rPr lang="id-ID" sz="2400" b="1" kern="0" dirty="0">
                <a:cs typeface="Arial" charset="0"/>
              </a:rPr>
              <a:t> wasdal oleh Pengelola sesuai PMK No. 52/PMK.06/2016 mengapa hal tersebut dapat terjadi?.</a:t>
            </a:r>
          </a:p>
          <a:p>
            <a:pPr marL="469900" indent="-469900">
              <a:spcBef>
                <a:spcPct val="20000"/>
              </a:spcBef>
              <a:buClr>
                <a:schemeClr val="accent2"/>
              </a:buClr>
            </a:pPr>
            <a:endParaRPr lang="id-ID" sz="2400" b="1" kern="0" dirty="0">
              <a:cs typeface="Arial" charset="0"/>
            </a:endParaRPr>
          </a:p>
        </p:txBody>
      </p:sp>
    </p:spTree>
    <p:extLst>
      <p:ext uri="{BB962C8B-B14F-4D97-AF65-F5344CB8AC3E}">
        <p14:creationId xmlns:p14="http://schemas.microsoft.com/office/powerpoint/2010/main" val="335483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981200" y="274638"/>
            <a:ext cx="6705600" cy="1143000"/>
          </a:xfrm>
        </p:spPr>
        <p:txBody>
          <a:bodyPr/>
          <a:lstStyle/>
          <a:p>
            <a:r>
              <a:rPr lang="id-ID" sz="2800" b="1" dirty="0">
                <a:solidFill>
                  <a:srgbClr val="336600"/>
                </a:solidFill>
              </a:rPr>
              <a:t>TUJUAN DAN </a:t>
            </a:r>
            <a:r>
              <a:rPr lang="en-US" sz="2800" b="1" dirty="0">
                <a:solidFill>
                  <a:srgbClr val="336600"/>
                </a:solidFill>
              </a:rPr>
              <a:t>AGENDA BELAJAR</a:t>
            </a:r>
            <a:endParaRPr lang="en-GB" sz="2800" b="1" dirty="0">
              <a:solidFill>
                <a:srgbClr val="336600"/>
              </a:solidFill>
            </a:endParaRPr>
          </a:p>
        </p:txBody>
      </p:sp>
      <p:sp>
        <p:nvSpPr>
          <p:cNvPr id="6" name="Date Placeholder 5"/>
          <p:cNvSpPr>
            <a:spLocks noGrp="1"/>
          </p:cNvSpPr>
          <p:nvPr>
            <p:ph type="dt" sz="half" idx="10"/>
          </p:nvPr>
        </p:nvSpPr>
        <p:spPr/>
        <p:txBody>
          <a:bodyPr/>
          <a:lstStyle/>
          <a:p>
            <a:pPr>
              <a:defRPr/>
            </a:pPr>
            <a:fld id="{733C2B27-6031-4711-BFCB-C53E0F30FE6A}" type="datetime12">
              <a:rPr lang="id-ID" smtClean="0"/>
              <a:pPr>
                <a:defRPr/>
              </a:pPr>
              <a:t>7.32 AM</a:t>
            </a:fld>
            <a:endParaRPr lang="en-US"/>
          </a:p>
        </p:txBody>
      </p:sp>
      <p:sp>
        <p:nvSpPr>
          <p:cNvPr id="5" name="Rectangle 4"/>
          <p:cNvSpPr>
            <a:spLocks noChangeArrowheads="1"/>
          </p:cNvSpPr>
          <p:nvPr/>
        </p:nvSpPr>
        <p:spPr bwMode="auto">
          <a:xfrm>
            <a:off x="3886200" y="1752600"/>
            <a:ext cx="4535488" cy="1803400"/>
          </a:xfrm>
          <a:prstGeom prst="rect">
            <a:avLst/>
          </a:prstGeom>
          <a:noFill/>
          <a:ln w="9525">
            <a:noFill/>
            <a:miter lim="800000"/>
            <a:headEnd/>
            <a:tailEnd/>
          </a:ln>
          <a:effectLst/>
        </p:spPr>
        <p:txBody>
          <a:bodyPr/>
          <a:lstStyle/>
          <a:p>
            <a:pPr marL="469900" indent="-469900">
              <a:spcBef>
                <a:spcPct val="20000"/>
              </a:spcBef>
              <a:buClr>
                <a:schemeClr val="accent2"/>
              </a:buClr>
            </a:pPr>
            <a:r>
              <a:rPr lang="id-ID" sz="2400" dirty="0">
                <a:cs typeface="Arial" pitchFamily="34" charset="0"/>
              </a:rPr>
              <a:t>Tujuan Pembelajaran: </a:t>
            </a:r>
          </a:p>
          <a:p>
            <a:pPr>
              <a:spcBef>
                <a:spcPct val="20000"/>
              </a:spcBef>
              <a:buClr>
                <a:schemeClr val="accent2"/>
              </a:buClr>
            </a:pPr>
            <a:r>
              <a:rPr lang="id-ID" sz="2400" dirty="0">
                <a:cs typeface="Arial" pitchFamily="34" charset="0"/>
              </a:rPr>
              <a:t>Peserta memahami: </a:t>
            </a:r>
          </a:p>
          <a:p>
            <a:pPr marL="469900" indent="-469900">
              <a:spcBef>
                <a:spcPct val="20000"/>
              </a:spcBef>
              <a:buClr>
                <a:schemeClr val="accent2"/>
              </a:buClr>
              <a:buFont typeface="Wingdings" pitchFamily="2" charset="2"/>
              <a:buChar char="q"/>
            </a:pPr>
            <a:r>
              <a:rPr lang="id-ID" sz="2400" dirty="0">
                <a:cs typeface="Arial" pitchFamily="34" charset="0"/>
              </a:rPr>
              <a:t>Penatausahaan BMN</a:t>
            </a:r>
          </a:p>
          <a:p>
            <a:pPr marL="469900" indent="-469900">
              <a:spcBef>
                <a:spcPct val="20000"/>
              </a:spcBef>
              <a:buClr>
                <a:schemeClr val="accent2"/>
              </a:buClr>
              <a:buFont typeface="Wingdings" pitchFamily="2" charset="2"/>
              <a:buChar char="q"/>
            </a:pPr>
            <a:r>
              <a:rPr lang="id-ID" sz="2400" dirty="0">
                <a:cs typeface="Arial" pitchFamily="34" charset="0"/>
              </a:rPr>
              <a:t>Pembinaan BMN</a:t>
            </a:r>
          </a:p>
          <a:p>
            <a:pPr marL="469900" indent="-469900">
              <a:spcBef>
                <a:spcPct val="20000"/>
              </a:spcBef>
              <a:buClr>
                <a:schemeClr val="accent2"/>
              </a:buClr>
              <a:buFont typeface="Wingdings" pitchFamily="2" charset="2"/>
              <a:buChar char="q"/>
            </a:pPr>
            <a:r>
              <a:rPr lang="id-ID" sz="2400" dirty="0">
                <a:cs typeface="Arial" pitchFamily="34" charset="0"/>
              </a:rPr>
              <a:t>Pengawasan dan pengendalian BMN</a:t>
            </a:r>
          </a:p>
          <a:p>
            <a:pPr marL="469900" indent="-469900">
              <a:spcBef>
                <a:spcPct val="20000"/>
              </a:spcBef>
              <a:buClr>
                <a:schemeClr val="accent2"/>
              </a:buClr>
            </a:pPr>
            <a:r>
              <a:rPr lang="id-ID" sz="2400" b="1" dirty="0">
                <a:cs typeface="Arial" pitchFamily="34" charset="0"/>
              </a:rPr>
              <a:t>Agenda:</a:t>
            </a:r>
          </a:p>
          <a:p>
            <a:pPr marL="469900" indent="-469900">
              <a:spcBef>
                <a:spcPct val="20000"/>
              </a:spcBef>
              <a:buClr>
                <a:schemeClr val="accent2"/>
              </a:buClr>
              <a:buFont typeface="Wingdings" pitchFamily="2" charset="2"/>
              <a:buChar char="q"/>
            </a:pPr>
            <a:r>
              <a:rPr lang="id-ID" sz="2400" dirty="0">
                <a:cs typeface="Arial" pitchFamily="34" charset="0"/>
              </a:rPr>
              <a:t>Penjelasan</a:t>
            </a:r>
          </a:p>
          <a:p>
            <a:pPr marL="469900" indent="-469900">
              <a:spcBef>
                <a:spcPct val="20000"/>
              </a:spcBef>
              <a:buClr>
                <a:schemeClr val="accent2"/>
              </a:buClr>
              <a:buFont typeface="Wingdings" pitchFamily="2" charset="2"/>
              <a:buChar char="q"/>
            </a:pPr>
            <a:r>
              <a:rPr lang="id-ID" sz="2400" dirty="0">
                <a:cs typeface="Arial" pitchFamily="34" charset="0"/>
              </a:rPr>
              <a:t>Diskusi</a:t>
            </a:r>
          </a:p>
          <a:p>
            <a:pPr marL="469900" indent="-469900">
              <a:spcBef>
                <a:spcPct val="20000"/>
              </a:spcBef>
              <a:buClr>
                <a:schemeClr val="accent2"/>
              </a:buClr>
              <a:buFont typeface="Wingdings" pitchFamily="2" charset="2"/>
              <a:buChar char="q"/>
            </a:pPr>
            <a:r>
              <a:rPr lang="id-ID" sz="2400" dirty="0">
                <a:cs typeface="Arial" pitchFamily="34" charset="0"/>
              </a:rPr>
              <a:t>Paparan</a:t>
            </a:r>
            <a:endParaRPr lang="en-US" sz="2400" dirty="0">
              <a:cs typeface="Arial" pitchFamily="34" charset="0"/>
            </a:endParaRPr>
          </a:p>
        </p:txBody>
      </p:sp>
      <p:pic>
        <p:nvPicPr>
          <p:cNvPr id="173057" name="Picture 1"/>
          <p:cNvPicPr>
            <a:picLocks noChangeAspect="1" noChangeArrowheads="1"/>
          </p:cNvPicPr>
          <p:nvPr/>
        </p:nvPicPr>
        <p:blipFill>
          <a:blip r:embed="rId2" cstate="print"/>
          <a:srcRect/>
          <a:stretch>
            <a:fillRect/>
          </a:stretch>
        </p:blipFill>
        <p:spPr bwMode="auto">
          <a:xfrm>
            <a:off x="914400" y="1828800"/>
            <a:ext cx="2647950" cy="3962400"/>
          </a:xfrm>
          <a:prstGeom prst="rect">
            <a:avLst/>
          </a:prstGeom>
          <a:noFill/>
          <a:ln w="9525">
            <a:noFill/>
            <a:miter lim="800000"/>
            <a:headEnd/>
            <a:tailEnd/>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FFFF00"/>
          </a:solidFill>
        </p:spPr>
        <p:txBody>
          <a:bodyPr>
            <a:normAutofit fontScale="90000"/>
          </a:bodyPr>
          <a:lstStyle/>
          <a:p>
            <a:r>
              <a:rPr lang="id-ID" dirty="0"/>
              <a:t>Diskusi  </a:t>
            </a:r>
            <a:r>
              <a:rPr lang="en-US" dirty="0"/>
              <a:t>5</a:t>
            </a:r>
            <a:endParaRPr lang="id-ID" dirty="0"/>
          </a:p>
        </p:txBody>
      </p:sp>
      <p:sp>
        <p:nvSpPr>
          <p:cNvPr id="3" name="Content Placeholder 2"/>
          <p:cNvSpPr>
            <a:spLocks noGrp="1"/>
          </p:cNvSpPr>
          <p:nvPr>
            <p:ph idx="1"/>
          </p:nvPr>
        </p:nvSpPr>
        <p:spPr>
          <a:xfrm>
            <a:off x="457200" y="1066800"/>
            <a:ext cx="8229600" cy="4525963"/>
          </a:xfrm>
        </p:spPr>
        <p:txBody>
          <a:bodyPr>
            <a:noAutofit/>
          </a:bodyPr>
          <a:lstStyle/>
          <a:p>
            <a:pPr marL="0" indent="0">
              <a:buNone/>
            </a:pPr>
            <a:r>
              <a:rPr lang="id-ID" sz="2400" dirty="0">
                <a:latin typeface="Arial" pitchFamily="34" charset="0"/>
                <a:cs typeface="Arial" pitchFamily="34" charset="0"/>
              </a:rPr>
              <a:t>Satker S1 telah menerima hibah langsung dari Ormas Peduli Keadilan berupa sebuah Kendaraan Roda 4 senilai Rp500juta Jelaskan mekanisme administrasi yang harus ditempuh satker sesuai PMK 99 tahun 2017 agar hibah tersebut dapat diakui menjadi BMN satker.</a:t>
            </a:r>
          </a:p>
        </p:txBody>
      </p:sp>
    </p:spTree>
    <p:extLst>
      <p:ext uri="{BB962C8B-B14F-4D97-AF65-F5344CB8AC3E}">
        <p14:creationId xmlns:p14="http://schemas.microsoft.com/office/powerpoint/2010/main" val="388018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rgbClr val="FFFF00"/>
          </a:solidFill>
        </p:spPr>
        <p:txBody>
          <a:bodyPr>
            <a:normAutofit fontScale="90000"/>
          </a:bodyPr>
          <a:lstStyle/>
          <a:p>
            <a:r>
              <a:rPr lang="id-ID" dirty="0"/>
              <a:t>Diskusi  </a:t>
            </a:r>
            <a:r>
              <a:rPr lang="en-US" dirty="0"/>
              <a:t>6</a:t>
            </a:r>
            <a:endParaRPr lang="id-ID" dirty="0"/>
          </a:p>
        </p:txBody>
      </p:sp>
      <p:sp>
        <p:nvSpPr>
          <p:cNvPr id="3" name="Content Placeholder 2"/>
          <p:cNvSpPr>
            <a:spLocks noGrp="1"/>
          </p:cNvSpPr>
          <p:nvPr>
            <p:ph idx="1"/>
          </p:nvPr>
        </p:nvSpPr>
        <p:spPr>
          <a:xfrm>
            <a:off x="457200" y="1066800"/>
            <a:ext cx="8229600" cy="4525963"/>
          </a:xfrm>
        </p:spPr>
        <p:txBody>
          <a:bodyPr>
            <a:noAutofit/>
          </a:bodyPr>
          <a:lstStyle/>
          <a:p>
            <a:pPr marL="0" indent="0">
              <a:buNone/>
            </a:pPr>
            <a:r>
              <a:rPr lang="id-ID" sz="2400" dirty="0">
                <a:latin typeface="Arial" pitchFamily="34" charset="0"/>
                <a:cs typeface="Arial" pitchFamily="34" charset="0"/>
              </a:rPr>
              <a:t>Satker S1 telah melakukan inventarisasi tahunan atas persediaan dan KDP. Hasilnya menunjukkan bahwa: </a:t>
            </a:r>
          </a:p>
          <a:p>
            <a:pPr marL="514350" indent="-514350">
              <a:buAutoNum type="arabicPeriod"/>
            </a:pPr>
            <a:r>
              <a:rPr lang="id-ID" sz="2400" dirty="0">
                <a:latin typeface="Arial" pitchFamily="34" charset="0"/>
                <a:cs typeface="Arial" pitchFamily="34" charset="0"/>
              </a:rPr>
              <a:t>Persediaan menurut SAIBA Rp100juta sedangkan menurut hasil inventarisasi Rp</a:t>
            </a:r>
            <a:r>
              <a:rPr lang="en-US" sz="2400" dirty="0">
                <a:latin typeface="Arial" pitchFamily="34" charset="0"/>
                <a:cs typeface="Arial" pitchFamily="34" charset="0"/>
              </a:rPr>
              <a:t>90</a:t>
            </a:r>
            <a:r>
              <a:rPr lang="id-ID" sz="2400" dirty="0">
                <a:latin typeface="Arial" pitchFamily="34" charset="0"/>
                <a:cs typeface="Arial" pitchFamily="34" charset="0"/>
              </a:rPr>
              <a:t>juta; </a:t>
            </a:r>
          </a:p>
          <a:p>
            <a:pPr marL="514350" indent="-514350">
              <a:buAutoNum type="arabicPeriod"/>
            </a:pPr>
            <a:r>
              <a:rPr lang="id-ID" sz="2400" dirty="0">
                <a:latin typeface="Arial" pitchFamily="34" charset="0"/>
                <a:cs typeface="Arial" pitchFamily="34" charset="0"/>
              </a:rPr>
              <a:t>Satu unit KDP menurut SAIBA bernilai 1M menurut inventarisasi telah selesai menjadi gedung dan siap digunakan. </a:t>
            </a:r>
          </a:p>
          <a:p>
            <a:pPr marL="514350" indent="-514350">
              <a:buAutoNum type="arabicPeriod"/>
            </a:pPr>
            <a:r>
              <a:rPr lang="id-ID" sz="2400" dirty="0">
                <a:latin typeface="Arial" pitchFamily="34" charset="0"/>
                <a:cs typeface="Arial" pitchFamily="34" charset="0"/>
              </a:rPr>
              <a:t>Satu tagihan rekanan atas termijn I pembangunan gedung dg dana pinjaman </a:t>
            </a:r>
            <a:r>
              <a:rPr lang="en-US" sz="2400" dirty="0">
                <a:latin typeface="Arial" pitchFamily="34" charset="0"/>
                <a:cs typeface="Arial" pitchFamily="34" charset="0"/>
              </a:rPr>
              <a:t>ADB</a:t>
            </a:r>
            <a:r>
              <a:rPr lang="id-ID" sz="2400" dirty="0">
                <a:latin typeface="Arial" pitchFamily="34" charset="0"/>
                <a:cs typeface="Arial" pitchFamily="34" charset="0"/>
              </a:rPr>
              <a:t> senilai Rp2M belum diakui sebagai KDP</a:t>
            </a:r>
            <a:r>
              <a:rPr lang="en-US" sz="2400" dirty="0">
                <a:latin typeface="Arial" pitchFamily="34" charset="0"/>
                <a:cs typeface="Arial" pitchFamily="34" charset="0"/>
              </a:rPr>
              <a:t> </a:t>
            </a:r>
            <a:r>
              <a:rPr lang="en-US" sz="2400" dirty="0" err="1">
                <a:latin typeface="Arial" pitchFamily="34" charset="0"/>
                <a:cs typeface="Arial" pitchFamily="34" charset="0"/>
              </a:rPr>
              <a:t>karena</a:t>
            </a:r>
            <a:r>
              <a:rPr lang="en-US" sz="2400" dirty="0">
                <a:latin typeface="Arial" pitchFamily="34" charset="0"/>
                <a:cs typeface="Arial" pitchFamily="34" charset="0"/>
              </a:rPr>
              <a:t> </a:t>
            </a:r>
            <a:r>
              <a:rPr lang="en-US" sz="2400" dirty="0" err="1">
                <a:latin typeface="Arial" pitchFamily="34" charset="0"/>
                <a:cs typeface="Arial" pitchFamily="34" charset="0"/>
              </a:rPr>
              <a:t>belum</a:t>
            </a:r>
            <a:r>
              <a:rPr lang="en-US" sz="2400" dirty="0">
                <a:latin typeface="Arial" pitchFamily="34" charset="0"/>
                <a:cs typeface="Arial" pitchFamily="34" charset="0"/>
              </a:rPr>
              <a:t> </a:t>
            </a:r>
            <a:r>
              <a:rPr lang="en-US" sz="2400" dirty="0" err="1">
                <a:latin typeface="Arial" pitchFamily="34" charset="0"/>
                <a:cs typeface="Arial" pitchFamily="34" charset="0"/>
              </a:rPr>
              <a:t>dibayar</a:t>
            </a:r>
            <a:r>
              <a:rPr lang="en-US" sz="2400" dirty="0">
                <a:latin typeface="Arial" pitchFamily="34" charset="0"/>
                <a:cs typeface="Arial" pitchFamily="34" charset="0"/>
              </a:rPr>
              <a:t> </a:t>
            </a:r>
            <a:r>
              <a:rPr lang="en-US" sz="2400" dirty="0" err="1">
                <a:latin typeface="Arial" pitchFamily="34" charset="0"/>
                <a:cs typeface="Arial" pitchFamily="34" charset="0"/>
              </a:rPr>
              <a:t>sampai</a:t>
            </a:r>
            <a:r>
              <a:rPr lang="en-US" sz="2400" dirty="0">
                <a:latin typeface="Arial" pitchFamily="34" charset="0"/>
                <a:cs typeface="Arial" pitchFamily="34" charset="0"/>
              </a:rPr>
              <a:t> </a:t>
            </a:r>
            <a:r>
              <a:rPr lang="en-US" sz="2400" dirty="0" err="1">
                <a:latin typeface="Arial" pitchFamily="34" charset="0"/>
                <a:cs typeface="Arial" pitchFamily="34" charset="0"/>
              </a:rPr>
              <a:t>akhir</a:t>
            </a:r>
            <a:r>
              <a:rPr lang="en-US" sz="2400" dirty="0">
                <a:latin typeface="Arial" pitchFamily="34" charset="0"/>
                <a:cs typeface="Arial" pitchFamily="34" charset="0"/>
              </a:rPr>
              <a:t> </a:t>
            </a:r>
            <a:r>
              <a:rPr lang="en-US" sz="2400" dirty="0" err="1">
                <a:latin typeface="Arial" pitchFamily="34" charset="0"/>
                <a:cs typeface="Arial" pitchFamily="34" charset="0"/>
              </a:rPr>
              <a:t>tahun</a:t>
            </a:r>
            <a:r>
              <a:rPr lang="en-US" sz="2400" dirty="0">
                <a:latin typeface="Arial" pitchFamily="34" charset="0"/>
                <a:cs typeface="Arial" pitchFamily="34" charset="0"/>
              </a:rPr>
              <a:t>.</a:t>
            </a:r>
            <a:endParaRPr lang="id-ID" sz="2400" dirty="0">
              <a:latin typeface="Arial" pitchFamily="34" charset="0"/>
              <a:cs typeface="Arial" pitchFamily="34" charset="0"/>
            </a:endParaRPr>
          </a:p>
          <a:p>
            <a:pPr marL="514350" indent="-514350">
              <a:buNone/>
            </a:pPr>
            <a:r>
              <a:rPr lang="id-ID" sz="2400" dirty="0">
                <a:latin typeface="Arial" pitchFamily="34" charset="0"/>
                <a:cs typeface="Arial" pitchFamily="34" charset="0"/>
              </a:rPr>
              <a:t>Apa TL dari hasil inventarisasi tersebut.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274638"/>
            <a:ext cx="8229600" cy="639762"/>
          </a:xfrm>
          <a:prstGeom prst="rect">
            <a:avLst/>
          </a:prstGeom>
          <a:solidFill>
            <a:srgbClr val="FFFF00"/>
          </a:solid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D</a:t>
            </a:r>
            <a:r>
              <a:rPr kumimoji="0" lang="id-ID"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iskusi </a:t>
            </a: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7</a:t>
            </a:r>
            <a:endParaRPr kumimoji="0" 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sp>
        <p:nvSpPr>
          <p:cNvPr id="3" name="Rectangle 3"/>
          <p:cNvSpPr txBox="1">
            <a:spLocks noChangeArrowheads="1"/>
          </p:cNvSpPr>
          <p:nvPr/>
        </p:nvSpPr>
        <p:spPr>
          <a:xfrm>
            <a:off x="381000" y="1143000"/>
            <a:ext cx="8534400" cy="4876800"/>
          </a:xfrm>
          <a:prstGeom prst="rect">
            <a:avLst/>
          </a:prstGeom>
        </p:spPr>
        <p:txBody>
          <a:bodyPr/>
          <a:lstStyle/>
          <a:p>
            <a:pPr marL="469900" indent="-469900">
              <a:spcBef>
                <a:spcPct val="20000"/>
              </a:spcBef>
              <a:buClr>
                <a:schemeClr val="accent2"/>
              </a:buClr>
            </a:pPr>
            <a:r>
              <a:rPr lang="id-ID" sz="2400" b="1" kern="0" dirty="0">
                <a:cs typeface="Arial" charset="0"/>
              </a:rPr>
              <a:t>Hasil inventarisasi pada satker S4 diketahui adanya:</a:t>
            </a:r>
          </a:p>
          <a:p>
            <a:pPr marL="627063" lvl="1" indent="-449263">
              <a:spcBef>
                <a:spcPct val="20000"/>
              </a:spcBef>
              <a:buClr>
                <a:schemeClr val="accent2"/>
              </a:buClr>
              <a:buFontTx/>
              <a:buChar char="-"/>
            </a:pPr>
            <a:r>
              <a:rPr lang="id-ID" sz="2400" b="1" kern="0" dirty="0">
                <a:cs typeface="Arial" charset="0"/>
              </a:rPr>
              <a:t>Kendaraan senilai Rp200 juta, bersumber dari hasil realisasi </a:t>
            </a:r>
            <a:r>
              <a:rPr lang="id-ID" sz="2400" b="1" i="1" kern="0" dirty="0">
                <a:cs typeface="Arial" charset="0"/>
              </a:rPr>
              <a:t>reimburseable cost</a:t>
            </a:r>
            <a:r>
              <a:rPr lang="id-ID" sz="2400" b="1" kern="0" dirty="0">
                <a:cs typeface="Arial" charset="0"/>
              </a:rPr>
              <a:t> kontrak konsultan penelitian pengembangan organisasi TA 2020 belum tercatat dalam daftar BMN. Kontrak konsultan senilai Rp2M telah lunas</a:t>
            </a:r>
            <a:r>
              <a:rPr lang="en-US" sz="2400" b="1" kern="0" dirty="0">
                <a:cs typeface="Arial" charset="0"/>
              </a:rPr>
              <a:t>, </a:t>
            </a:r>
            <a:r>
              <a:rPr lang="en-US" sz="2400" b="1" kern="0" dirty="0" err="1">
                <a:cs typeface="Arial" charset="0"/>
              </a:rPr>
              <a:t>hasil</a:t>
            </a:r>
            <a:r>
              <a:rPr lang="en-US" sz="2400" b="1" kern="0" dirty="0">
                <a:cs typeface="Arial" charset="0"/>
              </a:rPr>
              <a:t> </a:t>
            </a:r>
            <a:r>
              <a:rPr lang="en-US" sz="2400" b="1" kern="0" dirty="0" err="1">
                <a:cs typeface="Arial" charset="0"/>
              </a:rPr>
              <a:t>litbang</a:t>
            </a:r>
            <a:r>
              <a:rPr lang="en-US" sz="2400" b="1" kern="0" dirty="0">
                <a:cs typeface="Arial" charset="0"/>
              </a:rPr>
              <a:t> </a:t>
            </a:r>
            <a:r>
              <a:rPr lang="en-US" sz="2400" b="1" kern="0" dirty="0" err="1">
                <a:cs typeface="Arial" charset="0"/>
              </a:rPr>
              <a:t>tersebut</a:t>
            </a:r>
            <a:r>
              <a:rPr lang="id-ID" sz="2400" b="1" kern="0" dirty="0">
                <a:cs typeface="Arial" charset="0"/>
              </a:rPr>
              <a:t> </a:t>
            </a:r>
            <a:r>
              <a:rPr lang="en-US" sz="2400" b="1" kern="0" dirty="0" err="1">
                <a:cs typeface="Arial" charset="0"/>
              </a:rPr>
              <a:t>telah</a:t>
            </a:r>
            <a:r>
              <a:rPr lang="en-US" sz="2400" b="1" kern="0" dirty="0">
                <a:cs typeface="Arial" charset="0"/>
              </a:rPr>
              <a:t> </a:t>
            </a:r>
            <a:r>
              <a:rPr lang="en-US" sz="2400" b="1" kern="0" dirty="0" err="1">
                <a:cs typeface="Arial" charset="0"/>
              </a:rPr>
              <a:t>dicatat</a:t>
            </a:r>
            <a:r>
              <a:rPr lang="en-US" sz="2400" b="1" kern="0" dirty="0">
                <a:cs typeface="Arial" charset="0"/>
              </a:rPr>
              <a:t> </a:t>
            </a:r>
            <a:r>
              <a:rPr lang="id-ID" sz="2400" b="1" kern="0" dirty="0">
                <a:cs typeface="Arial" charset="0"/>
              </a:rPr>
              <a:t>sebagai </a:t>
            </a:r>
            <a:r>
              <a:rPr lang="en-US" sz="2400" b="1" kern="0" dirty="0">
                <a:cs typeface="Arial" charset="0"/>
              </a:rPr>
              <a:t>A</a:t>
            </a:r>
            <a:r>
              <a:rPr lang="id-ID" sz="2400" b="1" kern="0" dirty="0">
                <a:cs typeface="Arial" charset="0"/>
              </a:rPr>
              <a:t>set </a:t>
            </a:r>
            <a:r>
              <a:rPr lang="en-US" sz="2400" b="1" kern="0" dirty="0">
                <a:cs typeface="Arial" charset="0"/>
              </a:rPr>
              <a:t>T</a:t>
            </a:r>
            <a:r>
              <a:rPr lang="id-ID" sz="2400" b="1" kern="0" dirty="0">
                <a:cs typeface="Arial" charset="0"/>
              </a:rPr>
              <a:t>ak </a:t>
            </a:r>
            <a:r>
              <a:rPr lang="en-US" sz="2400" b="1" kern="0" dirty="0">
                <a:cs typeface="Arial" charset="0"/>
              </a:rPr>
              <a:t>B</a:t>
            </a:r>
            <a:r>
              <a:rPr lang="id-ID" sz="2400" b="1" kern="0" dirty="0">
                <a:cs typeface="Arial" charset="0"/>
              </a:rPr>
              <a:t>erwujud.</a:t>
            </a:r>
          </a:p>
          <a:p>
            <a:pPr marL="627063" lvl="1" indent="-449263">
              <a:spcBef>
                <a:spcPct val="20000"/>
              </a:spcBef>
              <a:buClr>
                <a:schemeClr val="accent2"/>
              </a:buClr>
              <a:buFontTx/>
              <a:buChar char="-"/>
            </a:pPr>
            <a:r>
              <a:rPr lang="id-ID" sz="2400" b="1" kern="0" dirty="0">
                <a:cs typeface="Arial" charset="0"/>
              </a:rPr>
              <a:t>1 Kendaraan hibah dari PT K tahun 2020  dengan harga pasar Rp300juta belum dicatat dan dilaporkan.</a:t>
            </a:r>
          </a:p>
          <a:p>
            <a:pPr marL="627063" lvl="1" indent="-449263">
              <a:spcBef>
                <a:spcPct val="20000"/>
              </a:spcBef>
              <a:buClr>
                <a:schemeClr val="accent2"/>
              </a:buClr>
              <a:buFontTx/>
              <a:buChar char="-"/>
            </a:pPr>
            <a:r>
              <a:rPr lang="id-ID" sz="2400" b="1" kern="0" dirty="0">
                <a:cs typeface="Arial" charset="0"/>
              </a:rPr>
              <a:t>2 Unit Laptop senilai @Rp20juta dibeli dari belanja barang tahun 2020 (pemeliharaan) tidak tercatat sebagai aset tetap.</a:t>
            </a:r>
          </a:p>
          <a:p>
            <a:pPr marL="469900" indent="-469900">
              <a:spcBef>
                <a:spcPct val="20000"/>
              </a:spcBef>
              <a:buClr>
                <a:schemeClr val="accent2"/>
              </a:buClr>
            </a:pPr>
            <a:r>
              <a:rPr lang="id-ID" sz="2400" b="1" kern="0" dirty="0">
                <a:cs typeface="Arial" charset="0"/>
              </a:rPr>
              <a:t>	Apa TL dari hasil inventarisasi tersebut?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D</a:t>
            </a:r>
            <a:r>
              <a:rPr kumimoji="0" lang="id-ID"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iskusi </a:t>
            </a:r>
            <a:r>
              <a:rPr kumimoji="0" lang="en-US" sz="2800" b="0"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rPr>
              <a:t>8</a:t>
            </a:r>
            <a:endParaRPr kumimoji="0" 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sp>
        <p:nvSpPr>
          <p:cNvPr id="3" name="Rectangle 3"/>
          <p:cNvSpPr txBox="1">
            <a:spLocks noChangeArrowheads="1"/>
          </p:cNvSpPr>
          <p:nvPr/>
        </p:nvSpPr>
        <p:spPr>
          <a:xfrm>
            <a:off x="381000" y="990600"/>
            <a:ext cx="8534400" cy="4876800"/>
          </a:xfrm>
          <a:prstGeom prst="rect">
            <a:avLst/>
          </a:prstGeom>
        </p:spPr>
        <p:txBody>
          <a:bodyPr/>
          <a:lstStyle/>
          <a:p>
            <a:pPr marL="469900" indent="-469900">
              <a:spcBef>
                <a:spcPct val="20000"/>
              </a:spcBef>
              <a:buClr>
                <a:schemeClr val="accent2"/>
              </a:buClr>
            </a:pPr>
            <a:r>
              <a:rPr lang="id-ID" sz="2000" b="1" kern="0" dirty="0">
                <a:cs typeface="Arial" charset="0"/>
              </a:rPr>
              <a:t>Hasil inventarisasi pada satker S4 diketahui adanya:</a:t>
            </a:r>
          </a:p>
          <a:p>
            <a:pPr marL="627063" lvl="1" indent="-449263">
              <a:spcBef>
                <a:spcPct val="20000"/>
              </a:spcBef>
              <a:buClr>
                <a:schemeClr val="accent2"/>
              </a:buClr>
              <a:buFontTx/>
              <a:buChar char="-"/>
            </a:pPr>
            <a:r>
              <a:rPr lang="id-ID" sz="2000" b="1" kern="0" dirty="0">
                <a:cs typeface="Arial" charset="0"/>
              </a:rPr>
              <a:t>Kendaraan yang tercatat senilai Rp300juta, akumulasi penyusutan Rp100juta, hilang ketika digunakan pegawai, pegawai sanggup mengganti kerugian sesuai harga wajar sebesar Rp240juta, akan dilunasi 2 tahun dengan cicilan per bulan Rp10juta.</a:t>
            </a:r>
          </a:p>
          <a:p>
            <a:pPr marL="627063" lvl="1" indent="-449263">
              <a:spcBef>
                <a:spcPct val="20000"/>
              </a:spcBef>
              <a:buClr>
                <a:schemeClr val="accent2"/>
              </a:buClr>
              <a:buFontTx/>
              <a:buChar char="-"/>
            </a:pPr>
            <a:r>
              <a:rPr lang="id-ID" sz="2000" b="1" kern="0" dirty="0">
                <a:cs typeface="Arial" charset="0"/>
              </a:rPr>
              <a:t>1 Gedung dengan harga perolehan Rp500juta, akumulasi penyusutan Rp200juta telah hancur karena terkena gempa. </a:t>
            </a:r>
          </a:p>
          <a:p>
            <a:pPr marL="627063" lvl="1" indent="-449263">
              <a:spcBef>
                <a:spcPct val="20000"/>
              </a:spcBef>
              <a:buClr>
                <a:schemeClr val="accent2"/>
              </a:buClr>
              <a:buFontTx/>
              <a:buChar char="-"/>
            </a:pPr>
            <a:r>
              <a:rPr lang="id-ID" sz="2000" b="1" kern="0" dirty="0">
                <a:cs typeface="Arial" charset="0"/>
              </a:rPr>
              <a:t>1 Kendaraan roda 4 dengan harga perolehan Rp200juta, akumulasi penyusutan Rp100juta yang dalam SIMAK BMN dilaporkan dengan status RR ternyata RB dan tidak dapat digunakan.</a:t>
            </a:r>
          </a:p>
          <a:p>
            <a:pPr marL="627063" lvl="1" indent="-449263">
              <a:spcBef>
                <a:spcPct val="20000"/>
              </a:spcBef>
              <a:buClr>
                <a:schemeClr val="accent2"/>
              </a:buClr>
              <a:buFontTx/>
              <a:buChar char="-"/>
            </a:pPr>
            <a:r>
              <a:rPr lang="id-ID" sz="2000" b="1" kern="0" dirty="0">
                <a:cs typeface="Arial" charset="0"/>
              </a:rPr>
              <a:t>1 gedung (Rp400juta dg akumulasi penyusutan 200Juta) dan tanah (Rp300juta) yang terpisah dari tanah dan gedung lain dikerjasamakan 4 tahun tanpa mengikuti prosedur pemanfaatan?</a:t>
            </a:r>
          </a:p>
          <a:p>
            <a:pPr marL="469900" indent="-469900">
              <a:spcBef>
                <a:spcPct val="20000"/>
              </a:spcBef>
              <a:buClr>
                <a:schemeClr val="accent2"/>
              </a:buClr>
            </a:pPr>
            <a:r>
              <a:rPr lang="id-ID" sz="2000" b="1" kern="0" dirty="0">
                <a:cs typeface="Arial" charset="0"/>
              </a:rPr>
              <a:t>	Apa TL dari hasil inventarisasi tersebut?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a:solidFill>
            <a:schemeClr val="accent6">
              <a:lumMod val="40000"/>
              <a:lumOff val="60000"/>
            </a:schemeClr>
          </a:solidFill>
        </p:spPr>
        <p:txBody>
          <a:bodyPr>
            <a:normAutofit fontScale="90000"/>
          </a:bodyPr>
          <a:lstStyle/>
          <a:p>
            <a:r>
              <a:rPr lang="id-ID" dirty="0"/>
              <a:t>Penatausahaan BMN</a:t>
            </a:r>
            <a:br>
              <a:rPr lang="id-ID" dirty="0"/>
            </a:br>
            <a:r>
              <a:rPr lang="id-ID" sz="1600" b="1" dirty="0">
                <a:effectLst>
                  <a:outerShdw blurRad="38100" dist="38100" dir="2700000" algn="tl">
                    <a:srgbClr val="C0C0C0"/>
                  </a:outerShdw>
                </a:effectLst>
                <a:latin typeface="Arial" charset="0"/>
              </a:rPr>
              <a:t>PP 27 Tahun 2014 </a:t>
            </a:r>
            <a:r>
              <a:rPr lang="id-ID" sz="1600" dirty="0">
                <a:effectLst>
                  <a:outerShdw blurRad="38100" dist="38100" dir="2700000" algn="tl">
                    <a:srgbClr val="C0C0C0"/>
                  </a:outerShdw>
                </a:effectLst>
                <a:latin typeface="Arial" charset="0"/>
              </a:rPr>
              <a:t>jo PP 28 Tahun 2020</a:t>
            </a:r>
            <a:endParaRPr lang="id-ID" sz="1600" dirty="0"/>
          </a:p>
        </p:txBody>
      </p:sp>
      <p:sp>
        <p:nvSpPr>
          <p:cNvPr id="4" name="Rectangle 3"/>
          <p:cNvSpPr/>
          <p:nvPr/>
        </p:nvSpPr>
        <p:spPr>
          <a:xfrm>
            <a:off x="3733800" y="2286000"/>
            <a:ext cx="2057400" cy="14478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tx1"/>
                </a:solidFill>
              </a:rPr>
              <a:t>Rangkaian Kegiatan</a:t>
            </a:r>
          </a:p>
          <a:p>
            <a:pPr algn="ctr"/>
            <a:r>
              <a:rPr lang="id-ID" sz="2400" dirty="0">
                <a:solidFill>
                  <a:schemeClr val="tx1"/>
                </a:solidFill>
              </a:rPr>
              <a:t>Sesuai</a:t>
            </a:r>
          </a:p>
          <a:p>
            <a:pPr algn="ctr"/>
            <a:r>
              <a:rPr lang="id-ID" sz="2400" dirty="0">
                <a:solidFill>
                  <a:schemeClr val="tx1"/>
                </a:solidFill>
              </a:rPr>
              <a:t>Peraturan</a:t>
            </a:r>
          </a:p>
        </p:txBody>
      </p:sp>
      <p:pic>
        <p:nvPicPr>
          <p:cNvPr id="1026" name="Picture 2"/>
          <p:cNvPicPr>
            <a:picLocks noChangeAspect="1" noChangeArrowheads="1"/>
          </p:cNvPicPr>
          <p:nvPr/>
        </p:nvPicPr>
        <p:blipFill>
          <a:blip r:embed="rId2" cstate="print"/>
          <a:srcRect/>
          <a:stretch>
            <a:fillRect/>
          </a:stretch>
        </p:blipFill>
        <p:spPr bwMode="auto">
          <a:xfrm>
            <a:off x="601640" y="1447800"/>
            <a:ext cx="2771775" cy="1828800"/>
          </a:xfrm>
          <a:prstGeom prst="rect">
            <a:avLst/>
          </a:prstGeom>
          <a:noFill/>
          <a:ln w="9525">
            <a:noFill/>
            <a:miter lim="800000"/>
            <a:headEnd/>
            <a:tailEnd/>
          </a:ln>
        </p:spPr>
      </p:pic>
      <p:sp>
        <p:nvSpPr>
          <p:cNvPr id="6" name="TextBox 5"/>
          <p:cNvSpPr txBox="1"/>
          <p:nvPr/>
        </p:nvSpPr>
        <p:spPr>
          <a:xfrm>
            <a:off x="601640" y="3352800"/>
            <a:ext cx="2819400" cy="461665"/>
          </a:xfrm>
          <a:prstGeom prst="rect">
            <a:avLst/>
          </a:prstGeom>
          <a:noFill/>
        </p:spPr>
        <p:txBody>
          <a:bodyPr wrap="square" rtlCol="0">
            <a:spAutoFit/>
          </a:bodyPr>
          <a:lstStyle/>
          <a:p>
            <a:pPr algn="ctr"/>
            <a:r>
              <a:rPr lang="id-ID" sz="2400" dirty="0"/>
              <a:t>Inventarisasi</a:t>
            </a:r>
          </a:p>
        </p:txBody>
      </p:sp>
      <p:pic>
        <p:nvPicPr>
          <p:cNvPr id="1027" name="Picture 3"/>
          <p:cNvPicPr>
            <a:picLocks noChangeAspect="1" noChangeArrowheads="1"/>
          </p:cNvPicPr>
          <p:nvPr/>
        </p:nvPicPr>
        <p:blipFill>
          <a:blip r:embed="rId3" cstate="print"/>
          <a:srcRect/>
          <a:stretch>
            <a:fillRect/>
          </a:stretch>
        </p:blipFill>
        <p:spPr bwMode="auto">
          <a:xfrm>
            <a:off x="6160824" y="1219200"/>
            <a:ext cx="2238375" cy="1752600"/>
          </a:xfrm>
          <a:prstGeom prst="rect">
            <a:avLst/>
          </a:prstGeom>
          <a:noFill/>
          <a:ln w="9525">
            <a:noFill/>
            <a:miter lim="800000"/>
            <a:headEnd/>
            <a:tailEnd/>
          </a:ln>
        </p:spPr>
      </p:pic>
      <p:sp>
        <p:nvSpPr>
          <p:cNvPr id="8" name="TextBox 7"/>
          <p:cNvSpPr txBox="1"/>
          <p:nvPr/>
        </p:nvSpPr>
        <p:spPr>
          <a:xfrm>
            <a:off x="6160824" y="3124200"/>
            <a:ext cx="2362200" cy="461665"/>
          </a:xfrm>
          <a:prstGeom prst="rect">
            <a:avLst/>
          </a:prstGeom>
          <a:noFill/>
        </p:spPr>
        <p:txBody>
          <a:bodyPr wrap="square" rtlCol="0">
            <a:spAutoFit/>
          </a:bodyPr>
          <a:lstStyle/>
          <a:p>
            <a:pPr algn="ctr"/>
            <a:r>
              <a:rPr lang="id-ID" sz="2400" dirty="0"/>
              <a:t>Pembukuan</a:t>
            </a:r>
          </a:p>
        </p:txBody>
      </p:sp>
      <p:pic>
        <p:nvPicPr>
          <p:cNvPr id="1028" name="Picture 4"/>
          <p:cNvPicPr>
            <a:picLocks noChangeAspect="1" noChangeArrowheads="1"/>
          </p:cNvPicPr>
          <p:nvPr/>
        </p:nvPicPr>
        <p:blipFill>
          <a:blip r:embed="rId4" cstate="print"/>
          <a:srcRect/>
          <a:stretch>
            <a:fillRect/>
          </a:stretch>
        </p:blipFill>
        <p:spPr bwMode="auto">
          <a:xfrm>
            <a:off x="3581400" y="4724400"/>
            <a:ext cx="2428875" cy="1714500"/>
          </a:xfrm>
          <a:prstGeom prst="rect">
            <a:avLst/>
          </a:prstGeom>
          <a:noFill/>
          <a:ln w="9525">
            <a:noFill/>
            <a:miter lim="800000"/>
            <a:headEnd/>
            <a:tailEnd/>
          </a:ln>
        </p:spPr>
      </p:pic>
      <p:sp>
        <p:nvSpPr>
          <p:cNvPr id="10" name="TextBox 9"/>
          <p:cNvSpPr txBox="1"/>
          <p:nvPr/>
        </p:nvSpPr>
        <p:spPr>
          <a:xfrm>
            <a:off x="3505200" y="4114800"/>
            <a:ext cx="2362200" cy="461665"/>
          </a:xfrm>
          <a:prstGeom prst="rect">
            <a:avLst/>
          </a:prstGeom>
          <a:noFill/>
        </p:spPr>
        <p:txBody>
          <a:bodyPr wrap="square" rtlCol="0">
            <a:spAutoFit/>
          </a:bodyPr>
          <a:lstStyle/>
          <a:p>
            <a:pPr algn="ctr"/>
            <a:r>
              <a:rPr lang="id-ID" sz="2400" dirty="0"/>
              <a:t>Pelaporan</a:t>
            </a:r>
          </a:p>
        </p:txBody>
      </p:sp>
      <p:sp>
        <p:nvSpPr>
          <p:cNvPr id="11" name="Right Arrow 10"/>
          <p:cNvSpPr/>
          <p:nvPr/>
        </p:nvSpPr>
        <p:spPr>
          <a:xfrm>
            <a:off x="6019800" y="3200400"/>
            <a:ext cx="457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ight Arrow 11"/>
          <p:cNvSpPr/>
          <p:nvPr/>
        </p:nvSpPr>
        <p:spPr>
          <a:xfrm flipH="1">
            <a:off x="3015016" y="3151496"/>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ight Arrow 12"/>
          <p:cNvSpPr/>
          <p:nvPr/>
        </p:nvSpPr>
        <p:spPr>
          <a:xfrm rot="5400000">
            <a:off x="4648200" y="3810000"/>
            <a:ext cx="228600" cy="381000"/>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639762"/>
          </a:xfrm>
          <a:ln>
            <a:solidFill>
              <a:schemeClr val="tx2"/>
            </a:solidFill>
          </a:ln>
        </p:spPr>
        <p:txBody>
          <a:bodyPr anchor="ctr"/>
          <a:lstStyle/>
          <a:p>
            <a:pPr>
              <a:defRPr/>
            </a:pPr>
            <a:r>
              <a:rPr lang="id-ID" sz="3200" b="1" dirty="0">
                <a:cs typeface="Arial" charset="0"/>
              </a:rPr>
              <a:t>Penatausahaan</a:t>
            </a:r>
            <a:endParaRPr lang="en-US" sz="3200" b="1" dirty="0">
              <a:effectLst>
                <a:outerShdw blurRad="38100" dist="38100" dir="2700000" algn="tl">
                  <a:srgbClr val="C0C0C0"/>
                </a:outerShdw>
              </a:effectLst>
              <a:latin typeface="Arial" charset="0"/>
            </a:endParaRPr>
          </a:p>
        </p:txBody>
      </p:sp>
      <p:pic>
        <p:nvPicPr>
          <p:cNvPr id="25604" name="Picture 4" descr="fig9"/>
          <p:cNvPicPr>
            <a:picLocks noChangeAspect="1" noChangeArrowheads="1"/>
          </p:cNvPicPr>
          <p:nvPr/>
        </p:nvPicPr>
        <p:blipFill>
          <a:blip r:embed="rId2" cstate="print"/>
          <a:srcRect l="14285" t="26352" r="14285"/>
          <a:stretch>
            <a:fillRect/>
          </a:stretch>
        </p:blipFill>
        <p:spPr bwMode="auto">
          <a:xfrm>
            <a:off x="457200" y="1143000"/>
            <a:ext cx="1752600" cy="2133600"/>
          </a:xfrm>
          <a:prstGeom prst="rect">
            <a:avLst/>
          </a:prstGeom>
          <a:noFill/>
          <a:ln w="9525">
            <a:noFill/>
            <a:miter lim="800000"/>
            <a:headEnd/>
            <a:tailEnd/>
          </a:ln>
        </p:spPr>
      </p:pic>
      <p:sp>
        <p:nvSpPr>
          <p:cNvPr id="5" name="Rectangle 3"/>
          <p:cNvSpPr txBox="1">
            <a:spLocks noChangeArrowheads="1"/>
          </p:cNvSpPr>
          <p:nvPr/>
        </p:nvSpPr>
        <p:spPr>
          <a:xfrm>
            <a:off x="2286000" y="1143000"/>
            <a:ext cx="6629400" cy="2133600"/>
          </a:xfrm>
          <a:prstGeom prst="rect">
            <a:avLst/>
          </a:prstGeom>
        </p:spPr>
        <p:txBody>
          <a:bodyPr/>
          <a:lstStyle/>
          <a:p>
            <a:pPr marL="469900" indent="-469900">
              <a:spcBef>
                <a:spcPct val="20000"/>
              </a:spcBef>
              <a:buClr>
                <a:schemeClr val="accent2"/>
              </a:buClr>
            </a:pPr>
            <a:r>
              <a:rPr lang="en-US" sz="2300" b="1" kern="0" dirty="0" err="1">
                <a:cs typeface="Arial" charset="0"/>
              </a:rPr>
              <a:t>Pembukuan</a:t>
            </a:r>
            <a:r>
              <a:rPr lang="id-ID" sz="2300" b="1" kern="0" dirty="0">
                <a:cs typeface="Arial" charset="0"/>
              </a:rPr>
              <a:t>:</a:t>
            </a:r>
            <a:endParaRPr lang="en-US" sz="2300" b="1" kern="0" dirty="0">
              <a:cs typeface="Arial" charset="0"/>
            </a:endParaRPr>
          </a:p>
          <a:p>
            <a:pPr marL="450850" lvl="1" indent="-450850">
              <a:spcBef>
                <a:spcPct val="20000"/>
              </a:spcBef>
              <a:buClr>
                <a:schemeClr val="accent2"/>
              </a:buClr>
              <a:buFont typeface="Wingdings" pitchFamily="2" charset="2"/>
              <a:buChar char="q"/>
            </a:pPr>
            <a:r>
              <a:rPr kumimoji="0" lang="id-ID" sz="2300" i="0" u="none" strike="noStrike" kern="0" cap="none" spc="0" normalizeH="0" baseline="0" noProof="0" dirty="0">
                <a:ln>
                  <a:noFill/>
                </a:ln>
                <a:solidFill>
                  <a:schemeClr val="tx1"/>
                </a:solidFill>
                <a:effectLst/>
                <a:uLnTx/>
                <a:uFillTx/>
                <a:latin typeface="Arial" charset="0"/>
                <a:ea typeface="+mn-ea"/>
                <a:cs typeface="Arial" charset="0"/>
              </a:rPr>
              <a:t>PB/</a:t>
            </a:r>
            <a:r>
              <a:rPr kumimoji="0" lang="en-US" sz="2300" i="0" u="none" strike="noStrike" kern="0" cap="none" spc="0" normalizeH="0" baseline="0" noProof="0" dirty="0">
                <a:ln>
                  <a:noFill/>
                </a:ln>
                <a:solidFill>
                  <a:schemeClr val="tx1"/>
                </a:solidFill>
                <a:effectLst/>
                <a:uLnTx/>
                <a:uFillTx/>
                <a:latin typeface="Arial" charset="0"/>
                <a:ea typeface="+mn-ea"/>
                <a:cs typeface="Arial" charset="0"/>
              </a:rPr>
              <a:t>KPB </a:t>
            </a:r>
            <a:r>
              <a:rPr kumimoji="0" lang="id-ID" sz="2300" i="0" u="none" strike="noStrike" kern="0" cap="none" spc="0" normalizeH="0" baseline="0" noProof="0" dirty="0">
                <a:ln>
                  <a:noFill/>
                </a:ln>
                <a:solidFill>
                  <a:schemeClr val="tx1"/>
                </a:solidFill>
                <a:effectLst/>
                <a:uLnTx/>
                <a:uFillTx/>
                <a:latin typeface="Arial" charset="0"/>
                <a:ea typeface="+mn-ea"/>
                <a:cs typeface="Arial" charset="0"/>
              </a:rPr>
              <a:t>mendaftar dan mencatat BMN dalam status penggunaan pd</a:t>
            </a:r>
            <a:r>
              <a:rPr kumimoji="0" lang="en-US" sz="2300" i="0" u="none" strike="noStrike" kern="0" cap="none" spc="0" normalizeH="0" baseline="0" noProof="0" dirty="0">
                <a:ln>
                  <a:noFill/>
                </a:ln>
                <a:solidFill>
                  <a:schemeClr val="tx1"/>
                </a:solidFill>
                <a:effectLst/>
                <a:uLnTx/>
                <a:uFillTx/>
                <a:latin typeface="Arial" charset="0"/>
                <a:ea typeface="+mn-ea"/>
                <a:cs typeface="Arial" charset="0"/>
              </a:rPr>
              <a:t> </a:t>
            </a:r>
            <a:r>
              <a:rPr kumimoji="0" lang="en-US" sz="2300" i="0" u="none" strike="noStrike" kern="0" cap="none" spc="0" normalizeH="0" baseline="0" noProof="0" dirty="0" err="1">
                <a:ln>
                  <a:noFill/>
                </a:ln>
                <a:solidFill>
                  <a:schemeClr val="tx1"/>
                </a:solidFill>
                <a:effectLst/>
                <a:uLnTx/>
                <a:uFillTx/>
                <a:latin typeface="Arial" charset="0"/>
                <a:ea typeface="+mn-ea"/>
                <a:cs typeface="Arial" charset="0"/>
              </a:rPr>
              <a:t>Daftar</a:t>
            </a:r>
            <a:r>
              <a:rPr kumimoji="0" lang="en-US" sz="2300" i="0" u="none" strike="noStrike" kern="0" cap="none" spc="0" normalizeH="0" noProof="0" dirty="0">
                <a:ln>
                  <a:noFill/>
                </a:ln>
                <a:solidFill>
                  <a:schemeClr val="tx1"/>
                </a:solidFill>
                <a:effectLst/>
                <a:uLnTx/>
                <a:uFillTx/>
                <a:latin typeface="Arial" charset="0"/>
                <a:ea typeface="+mn-ea"/>
                <a:cs typeface="Arial" charset="0"/>
              </a:rPr>
              <a:t> </a:t>
            </a:r>
            <a:r>
              <a:rPr kumimoji="0" lang="en-US" sz="2300" i="0" u="none" strike="noStrike" kern="0" cap="none" spc="0" normalizeH="0" noProof="0" dirty="0" err="1">
                <a:ln>
                  <a:noFill/>
                </a:ln>
                <a:solidFill>
                  <a:schemeClr val="tx1"/>
                </a:solidFill>
                <a:effectLst/>
                <a:uLnTx/>
                <a:uFillTx/>
                <a:latin typeface="Arial" charset="0"/>
                <a:ea typeface="+mn-ea"/>
                <a:cs typeface="Arial" charset="0"/>
              </a:rPr>
              <a:t>Barang</a:t>
            </a:r>
            <a:r>
              <a:rPr kumimoji="0" lang="en-US" sz="2300" i="0" u="none" strike="noStrike" kern="0" cap="none" spc="0" normalizeH="0" noProof="0" dirty="0">
                <a:ln>
                  <a:noFill/>
                </a:ln>
                <a:solidFill>
                  <a:schemeClr val="tx1"/>
                </a:solidFill>
                <a:effectLst/>
                <a:uLnTx/>
                <a:uFillTx/>
                <a:latin typeface="Arial" charset="0"/>
                <a:ea typeface="+mn-ea"/>
                <a:cs typeface="Arial" charset="0"/>
              </a:rPr>
              <a:t> </a:t>
            </a:r>
            <a:r>
              <a:rPr kumimoji="0" lang="en-US" sz="2300" i="0" u="none" strike="noStrike" kern="0" cap="none" spc="0" normalizeH="0" noProof="0" dirty="0" err="1">
                <a:ln>
                  <a:noFill/>
                </a:ln>
                <a:solidFill>
                  <a:schemeClr val="tx1"/>
                </a:solidFill>
                <a:effectLst/>
                <a:uLnTx/>
                <a:uFillTx/>
                <a:latin typeface="Arial" charset="0"/>
                <a:ea typeface="+mn-ea"/>
                <a:cs typeface="Arial" charset="0"/>
              </a:rPr>
              <a:t>Pengguna</a:t>
            </a:r>
            <a:r>
              <a:rPr kumimoji="0" lang="id-ID" sz="2300" i="0" u="none" strike="noStrike" kern="0" cap="none" spc="0" normalizeH="0" noProof="0" dirty="0">
                <a:ln>
                  <a:noFill/>
                </a:ln>
                <a:solidFill>
                  <a:schemeClr val="tx1"/>
                </a:solidFill>
                <a:effectLst/>
                <a:uLnTx/>
                <a:uFillTx/>
                <a:latin typeface="Arial" charset="0"/>
                <a:ea typeface="+mn-ea"/>
                <a:cs typeface="Arial" charset="0"/>
              </a:rPr>
              <a:t>/DBKP</a:t>
            </a:r>
          </a:p>
          <a:p>
            <a:pPr marL="450850" lvl="1" indent="-450850">
              <a:spcBef>
                <a:spcPct val="20000"/>
              </a:spcBef>
              <a:buClr>
                <a:schemeClr val="accent2"/>
              </a:buClr>
              <a:buFont typeface="Wingdings" pitchFamily="2" charset="2"/>
              <a:buChar char="q"/>
            </a:pPr>
            <a:r>
              <a:rPr lang="id-ID" sz="2300" kern="0" dirty="0">
                <a:cs typeface="Arial" charset="0"/>
              </a:rPr>
              <a:t>Penggolongan &amp; Kodefikasi sesuai PMK</a:t>
            </a:r>
            <a:endParaRPr kumimoji="0" lang="en-US" sz="2300" i="0" u="none" strike="noStrike" kern="0" cap="none" spc="0" normalizeH="0" noProof="0" dirty="0">
              <a:ln>
                <a:noFill/>
              </a:ln>
              <a:solidFill>
                <a:schemeClr val="tx1"/>
              </a:solidFill>
              <a:effectLst/>
              <a:uLnTx/>
              <a:uFillTx/>
              <a:latin typeface="Arial" charset="0"/>
              <a:ea typeface="+mn-ea"/>
              <a:cs typeface="Arial" charset="0"/>
            </a:endParaRPr>
          </a:p>
        </p:txBody>
      </p:sp>
      <p:pic>
        <p:nvPicPr>
          <p:cNvPr id="6" name="Picture 2"/>
          <p:cNvPicPr>
            <a:picLocks noChangeAspect="1" noChangeArrowheads="1"/>
          </p:cNvPicPr>
          <p:nvPr/>
        </p:nvPicPr>
        <p:blipFill>
          <a:blip r:embed="rId3" cstate="print"/>
          <a:srcRect/>
          <a:stretch>
            <a:fillRect/>
          </a:stretch>
        </p:blipFill>
        <p:spPr bwMode="auto">
          <a:xfrm>
            <a:off x="5861712" y="4275160"/>
            <a:ext cx="2771775" cy="1828800"/>
          </a:xfrm>
          <a:prstGeom prst="rect">
            <a:avLst/>
          </a:prstGeom>
          <a:noFill/>
          <a:ln w="9525">
            <a:noFill/>
            <a:miter lim="800000"/>
            <a:headEnd/>
            <a:tailEnd/>
          </a:ln>
        </p:spPr>
      </p:pic>
      <p:sp>
        <p:nvSpPr>
          <p:cNvPr id="8" name="Rectangle 3"/>
          <p:cNvSpPr txBox="1">
            <a:spLocks noChangeArrowheads="1"/>
          </p:cNvSpPr>
          <p:nvPr/>
        </p:nvSpPr>
        <p:spPr>
          <a:xfrm>
            <a:off x="457200" y="3962400"/>
            <a:ext cx="5410200" cy="2057400"/>
          </a:xfrm>
          <a:prstGeom prst="rect">
            <a:avLst/>
          </a:prstGeom>
        </p:spPr>
        <p:txBody>
          <a:bodyPr/>
          <a:lstStyle/>
          <a:p>
            <a:pPr marL="469900" indent="-469900">
              <a:spcBef>
                <a:spcPct val="20000"/>
              </a:spcBef>
              <a:buClr>
                <a:schemeClr val="accent2"/>
              </a:buClr>
            </a:pPr>
            <a:r>
              <a:rPr kumimoji="0" lang="en-US" sz="2300" b="1" i="0" u="none" strike="noStrike" kern="0" cap="none" spc="0" normalizeH="0" baseline="0" noProof="0" dirty="0" err="1">
                <a:ln>
                  <a:noFill/>
                </a:ln>
                <a:solidFill>
                  <a:schemeClr val="tx1"/>
                </a:solidFill>
                <a:effectLst/>
                <a:uLnTx/>
                <a:uFillTx/>
                <a:latin typeface="Arial" charset="0"/>
                <a:ea typeface="+mn-ea"/>
                <a:cs typeface="Arial" charset="0"/>
              </a:rPr>
              <a:t>Inventarisasi</a:t>
            </a:r>
            <a:r>
              <a:rPr lang="en-US" sz="2300" b="1" kern="0" dirty="0">
                <a:cs typeface="Arial" charset="0"/>
              </a:rPr>
              <a:t>: </a:t>
            </a:r>
            <a:endParaRPr lang="id-ID" sz="2300" b="1" kern="0" dirty="0">
              <a:cs typeface="Arial" charset="0"/>
            </a:endParaRPr>
          </a:p>
          <a:p>
            <a:pPr marL="469900" indent="-469900">
              <a:spcBef>
                <a:spcPct val="20000"/>
              </a:spcBef>
              <a:buClr>
                <a:schemeClr val="accent2"/>
              </a:buClr>
              <a:buFont typeface="Wingdings" pitchFamily="2" charset="2"/>
              <a:buChar char="q"/>
            </a:pPr>
            <a:r>
              <a:rPr lang="id-ID" sz="2300" kern="0" dirty="0">
                <a:cs typeface="Arial" charset="0"/>
              </a:rPr>
              <a:t>PB melakukan inventarisasi  BMN </a:t>
            </a:r>
            <a:r>
              <a:rPr lang="en-US" sz="2300" kern="0" dirty="0">
                <a:cs typeface="Arial" charset="0"/>
              </a:rPr>
              <a:t>minimal 5 </a:t>
            </a:r>
            <a:r>
              <a:rPr lang="en-US" sz="2300" kern="0" dirty="0" err="1">
                <a:cs typeface="Arial" charset="0"/>
              </a:rPr>
              <a:t>tahun</a:t>
            </a:r>
            <a:r>
              <a:rPr lang="en-US" sz="2300" kern="0" dirty="0">
                <a:cs typeface="Arial" charset="0"/>
              </a:rPr>
              <a:t> </a:t>
            </a:r>
            <a:r>
              <a:rPr lang="en-US" sz="2300" kern="0" dirty="0" err="1">
                <a:cs typeface="Arial" charset="0"/>
              </a:rPr>
              <a:t>sekali</a:t>
            </a:r>
            <a:r>
              <a:rPr lang="en-US" sz="2300" kern="0" dirty="0">
                <a:cs typeface="Arial" charset="0"/>
              </a:rPr>
              <a:t>; </a:t>
            </a:r>
            <a:endParaRPr lang="id-ID" sz="2300" kern="0" dirty="0">
              <a:cs typeface="Arial" charset="0"/>
            </a:endParaRPr>
          </a:p>
          <a:p>
            <a:pPr marL="469900" indent="-469900">
              <a:spcBef>
                <a:spcPct val="20000"/>
              </a:spcBef>
              <a:buClr>
                <a:schemeClr val="accent2"/>
              </a:buClr>
              <a:buFont typeface="Wingdings" pitchFamily="2" charset="2"/>
              <a:buChar char="q"/>
            </a:pPr>
            <a:r>
              <a:rPr lang="id-ID" sz="2300" kern="0" dirty="0">
                <a:cs typeface="Arial" charset="0"/>
              </a:rPr>
              <a:t>P</a:t>
            </a:r>
            <a:r>
              <a:rPr lang="en-US" sz="2300" kern="0" dirty="0" err="1">
                <a:cs typeface="Arial" charset="0"/>
              </a:rPr>
              <a:t>ersediaan</a:t>
            </a:r>
            <a:r>
              <a:rPr lang="en-US" sz="2300" kern="0" dirty="0">
                <a:cs typeface="Arial" charset="0"/>
              </a:rPr>
              <a:t> </a:t>
            </a:r>
            <a:r>
              <a:rPr lang="en-US" sz="2300" kern="0" dirty="0" err="1">
                <a:cs typeface="Arial" charset="0"/>
              </a:rPr>
              <a:t>dan</a:t>
            </a:r>
            <a:r>
              <a:rPr lang="en-US" sz="2300" kern="0" dirty="0">
                <a:cs typeface="Arial" charset="0"/>
              </a:rPr>
              <a:t> KDP </a:t>
            </a:r>
            <a:r>
              <a:rPr lang="en-US" sz="2300" kern="0" dirty="0" err="1">
                <a:cs typeface="Arial" charset="0"/>
              </a:rPr>
              <a:t>setahun</a:t>
            </a:r>
            <a:r>
              <a:rPr lang="en-US" sz="2300" kern="0" dirty="0">
                <a:cs typeface="Arial" charset="0"/>
              </a:rPr>
              <a:t> </a:t>
            </a:r>
            <a:r>
              <a:rPr lang="en-US" sz="2300" kern="0" dirty="0" err="1">
                <a:cs typeface="Arial" charset="0"/>
              </a:rPr>
              <a:t>sekali</a:t>
            </a:r>
            <a:r>
              <a:rPr lang="id-ID" sz="2300" kern="0" dirty="0">
                <a:cs typeface="Arial" charset="0"/>
              </a:rPr>
              <a:t>.</a:t>
            </a:r>
          </a:p>
          <a:p>
            <a:pPr marL="469900" indent="-469900">
              <a:spcBef>
                <a:spcPct val="20000"/>
              </a:spcBef>
              <a:buClr>
                <a:schemeClr val="accent2"/>
              </a:buClr>
              <a:buFont typeface="Wingdings" pitchFamily="2" charset="2"/>
              <a:buChar char="q"/>
            </a:pPr>
            <a:r>
              <a:rPr lang="id-ID" sz="2300" kern="0" dirty="0">
                <a:cs typeface="Arial" charset="0"/>
              </a:rPr>
              <a:t>Hasil dilaporkan kpd Pengelola p.l. 3 bulan stlh selesai inventarisasi</a:t>
            </a:r>
            <a:r>
              <a:rPr lang="id-ID" sz="2300" b="1" kern="0" dirty="0">
                <a:cs typeface="Arial" charset="0"/>
              </a:rPr>
              <a:t>.</a:t>
            </a:r>
            <a:endParaRPr lang="en-US" sz="2300" b="1" kern="0" dirty="0">
              <a:cs typeface="Arial" charset="0"/>
            </a:endParaRPr>
          </a:p>
          <a:p>
            <a:pPr marL="469900" indent="-469900">
              <a:spcBef>
                <a:spcPct val="20000"/>
              </a:spcBef>
              <a:buClr>
                <a:schemeClr val="accent2"/>
              </a:buClr>
              <a:buFont typeface="Wingdings" pitchFamily="2" charset="2"/>
              <a:buChar char="o"/>
            </a:pPr>
            <a:endParaRPr kumimoji="0" lang="en-GB" sz="2300" b="1" i="0" u="none" strike="noStrike" kern="0" cap="none" spc="0" normalizeH="0" baseline="0" noProof="0" dirty="0">
              <a:ln>
                <a:noFill/>
              </a:ln>
              <a:solidFill>
                <a:schemeClr val="tx1"/>
              </a:solidFill>
              <a:effectLst/>
              <a:uLnTx/>
              <a:uFillTx/>
              <a:latin typeface="Arial" charset="0"/>
              <a:ea typeface="+mn-ea"/>
              <a:cs typeface="Arial" charset="0"/>
            </a:endParaRPr>
          </a:p>
        </p:txBody>
      </p:sp>
    </p:spTree>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038600" y="1447800"/>
            <a:ext cx="4648200" cy="4572000"/>
          </a:xfrm>
          <a:prstGeom prst="rect">
            <a:avLst/>
          </a:prstGeom>
        </p:spPr>
        <p:txBody>
          <a:bodyPr/>
          <a:lstStyle/>
          <a:p>
            <a:pPr marL="469900" indent="-469900">
              <a:spcBef>
                <a:spcPct val="20000"/>
              </a:spcBef>
              <a:buClr>
                <a:schemeClr val="accent2"/>
              </a:buClr>
            </a:pPr>
            <a:r>
              <a:rPr lang="id-ID" sz="2300" b="1" kern="0" dirty="0">
                <a:cs typeface="Arial" charset="0"/>
              </a:rPr>
              <a:t>Pelaporan:</a:t>
            </a:r>
            <a:endParaRPr lang="en-US" sz="2300" b="1" kern="0" dirty="0">
              <a:cs typeface="Arial" charset="0"/>
            </a:endParaRPr>
          </a:p>
          <a:p>
            <a:pPr marL="627063" lvl="1" indent="-531813">
              <a:spcBef>
                <a:spcPct val="20000"/>
              </a:spcBef>
              <a:buClr>
                <a:schemeClr val="accent2"/>
              </a:buClr>
              <a:buFont typeface="Wingdings" pitchFamily="2" charset="2"/>
              <a:buChar char="q"/>
            </a:pPr>
            <a:r>
              <a:rPr kumimoji="0" lang="id-ID" sz="2300" i="0" u="none" strike="noStrike" kern="0" cap="none" spc="0" normalizeH="0" baseline="0" noProof="0" dirty="0">
                <a:ln>
                  <a:noFill/>
                </a:ln>
                <a:solidFill>
                  <a:schemeClr val="tx1"/>
                </a:solidFill>
                <a:effectLst/>
                <a:uLnTx/>
                <a:uFillTx/>
                <a:latin typeface="Arial" charset="0"/>
                <a:ea typeface="+mn-ea"/>
                <a:cs typeface="Arial" charset="0"/>
              </a:rPr>
              <a:t>KPB menyusun</a:t>
            </a:r>
            <a:r>
              <a:rPr kumimoji="0" lang="id-ID" sz="2300" i="0" u="none" strike="noStrike" kern="0" cap="none" spc="0" normalizeH="0" noProof="0" dirty="0">
                <a:ln>
                  <a:noFill/>
                </a:ln>
                <a:solidFill>
                  <a:schemeClr val="tx1"/>
                </a:solidFill>
                <a:effectLst/>
                <a:uLnTx/>
                <a:uFillTx/>
                <a:latin typeface="Arial" charset="0"/>
                <a:ea typeface="+mn-ea"/>
                <a:cs typeface="Arial" charset="0"/>
              </a:rPr>
              <a:t> LBKP semesteran dan tahunan ut susun neraca satker </a:t>
            </a:r>
            <a:r>
              <a:rPr kumimoji="0" lang="id-ID" sz="2300" i="0" u="none" strike="noStrike" kern="0" cap="none" spc="0" normalizeH="0" noProof="0" dirty="0">
                <a:ln>
                  <a:noFill/>
                </a:ln>
                <a:solidFill>
                  <a:schemeClr val="tx1"/>
                </a:solidFill>
                <a:effectLst/>
                <a:uLnTx/>
                <a:uFillTx/>
                <a:latin typeface="Arial" charset="0"/>
                <a:ea typeface="+mn-ea"/>
                <a:cs typeface="Arial" charset="0"/>
                <a:sym typeface="Wingdings" pitchFamily="2" charset="2"/>
              </a:rPr>
              <a:t> PB</a:t>
            </a:r>
          </a:p>
          <a:p>
            <a:pPr marL="627063" lvl="1" indent="-531813">
              <a:spcBef>
                <a:spcPct val="20000"/>
              </a:spcBef>
              <a:buClr>
                <a:schemeClr val="accent2"/>
              </a:buClr>
              <a:buFont typeface="Wingdings" pitchFamily="2" charset="2"/>
              <a:buChar char="q"/>
            </a:pPr>
            <a:r>
              <a:rPr lang="id-ID" sz="2300" kern="0" dirty="0">
                <a:cs typeface="Arial" charset="0"/>
                <a:sym typeface="Wingdings" pitchFamily="2" charset="2"/>
              </a:rPr>
              <a:t>PB menghimpun LBKP Semesteran /Tahunan ut susun LPB S/T ut susun neraca K/L </a:t>
            </a:r>
          </a:p>
          <a:p>
            <a:pPr marL="627063" lvl="1" indent="-531813">
              <a:spcBef>
                <a:spcPct val="20000"/>
              </a:spcBef>
              <a:buClr>
                <a:schemeClr val="accent2"/>
              </a:buClr>
              <a:buFont typeface="Wingdings" pitchFamily="2" charset="2"/>
              <a:buChar char="q"/>
            </a:pPr>
            <a:r>
              <a:rPr lang="id-ID" sz="2300" kern="0" dirty="0">
                <a:cs typeface="Arial" charset="0"/>
                <a:sym typeface="Wingdings" pitchFamily="2" charset="2"/>
              </a:rPr>
              <a:t>LPB disampaikan PB kepada Pengelola Barang</a:t>
            </a:r>
            <a:endParaRPr lang="en-US" sz="2300" kern="0" dirty="0">
              <a:cs typeface="Arial" charset="0"/>
            </a:endParaRPr>
          </a:p>
        </p:txBody>
      </p:sp>
      <p:sp>
        <p:nvSpPr>
          <p:cNvPr id="247810" name="AutoShape 2" descr="Hasil gambar untuk report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pic>
        <p:nvPicPr>
          <p:cNvPr id="8" name="Picture 4"/>
          <p:cNvPicPr>
            <a:picLocks noChangeAspect="1" noChangeArrowheads="1"/>
          </p:cNvPicPr>
          <p:nvPr/>
        </p:nvPicPr>
        <p:blipFill>
          <a:blip r:embed="rId2" cstate="print"/>
          <a:srcRect/>
          <a:stretch>
            <a:fillRect/>
          </a:stretch>
        </p:blipFill>
        <p:spPr bwMode="auto">
          <a:xfrm>
            <a:off x="457200" y="1524000"/>
            <a:ext cx="2819400" cy="4114800"/>
          </a:xfrm>
          <a:prstGeom prst="rect">
            <a:avLst/>
          </a:prstGeom>
          <a:noFill/>
          <a:ln w="9525">
            <a:noFill/>
            <a:miter lim="800000"/>
            <a:headEnd/>
            <a:tailEnd/>
          </a:ln>
        </p:spPr>
      </p:pic>
      <p:sp>
        <p:nvSpPr>
          <p:cNvPr id="9"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200" b="1" i="0" u="none" strike="noStrike" kern="0" cap="none" spc="0" normalizeH="0" baseline="0" noProof="0">
                <a:ln>
                  <a:noFill/>
                </a:ln>
                <a:solidFill>
                  <a:schemeClr val="tx2"/>
                </a:solidFill>
                <a:effectLst/>
                <a:uLnTx/>
                <a:uFillTx/>
                <a:latin typeface="+mj-lt"/>
                <a:ea typeface="+mj-ea"/>
                <a:cs typeface="Arial" charset="0"/>
              </a:rPr>
              <a:t>Penatausahaan</a:t>
            </a:r>
            <a:endParaRPr kumimoji="0" lang="en-US" sz="32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1295400"/>
            <a:ext cx="5867400" cy="4893647"/>
          </a:xfrm>
          <a:prstGeom prst="rect">
            <a:avLst/>
          </a:prstGeom>
        </p:spPr>
        <p:txBody>
          <a:bodyPr wrap="square">
            <a:spAutoFit/>
          </a:bodyPr>
          <a:lstStyle/>
          <a:p>
            <a:pPr marL="342900" indent="-342900">
              <a:buAutoNum type="alphaLcPeriod"/>
            </a:pPr>
            <a:r>
              <a:rPr lang="id-ID" sz="2400" dirty="0"/>
              <a:t>Semua barang yang dibeli atau diperoleh atas beban APBN. </a:t>
            </a:r>
          </a:p>
          <a:p>
            <a:pPr marL="342900" indent="-342900">
              <a:buAutoNum type="alphaLcPeriod"/>
            </a:pPr>
            <a:r>
              <a:rPr lang="id-ID" sz="2400" dirty="0"/>
              <a:t>Semua barang yang berasal dari perolehan lainnya yang sah : </a:t>
            </a:r>
          </a:p>
          <a:p>
            <a:pPr marL="800100" lvl="1" indent="-342900">
              <a:buAutoNum type="alphaLcPeriod"/>
            </a:pPr>
            <a:r>
              <a:rPr lang="id-ID" sz="2400" dirty="0"/>
              <a:t>Barang yang diperoleh dari hibah/ sumbangan atau yang sejenisnya; </a:t>
            </a:r>
          </a:p>
          <a:p>
            <a:pPr marL="800100" lvl="1" indent="-342900">
              <a:buAutoNum type="alphaLcPeriod"/>
            </a:pPr>
            <a:r>
              <a:rPr lang="id-ID" sz="2400" dirty="0"/>
              <a:t>Barang yang diperoleh sebagai pelaksanaan perjanjian/kontrak; </a:t>
            </a:r>
          </a:p>
          <a:p>
            <a:pPr marL="800100" lvl="1" indent="-342900">
              <a:buAutoNum type="alphaLcPeriod"/>
            </a:pPr>
            <a:r>
              <a:rPr lang="id-ID" sz="2400" dirty="0"/>
              <a:t>Barang yang diperoleh berdasarkan ketentuan UndangUndang, atau </a:t>
            </a:r>
          </a:p>
          <a:p>
            <a:pPr marL="800100" lvl="1" indent="-342900">
              <a:buAutoNum type="alphaLcPeriod"/>
            </a:pPr>
            <a:r>
              <a:rPr lang="id-ID" sz="2400" dirty="0"/>
              <a:t>Barang yang diperoleh berdasarkan keputusan pengadilan yang telah memperoleh kekuatan hukum tetap.</a:t>
            </a:r>
          </a:p>
        </p:txBody>
      </p:sp>
      <p:sp>
        <p:nvSpPr>
          <p:cNvPr id="3"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d-ID" sz="3200" b="1" i="0" u="none" strike="noStrike" kern="0" cap="none" spc="0" normalizeH="0" baseline="0" noProof="0" dirty="0">
                <a:ln>
                  <a:noFill/>
                </a:ln>
                <a:solidFill>
                  <a:schemeClr val="tx2"/>
                </a:solidFill>
                <a:effectLst/>
                <a:uLnTx/>
                <a:uFillTx/>
                <a:latin typeface="+mj-lt"/>
                <a:ea typeface="+mj-ea"/>
                <a:cs typeface="Arial" charset="0"/>
              </a:rPr>
              <a:t>Sasaran Penatausahaan</a:t>
            </a:r>
            <a:endParaRPr kumimoji="0" lang="en-US" sz="3200" b="1" i="0" u="none" strike="noStrike" kern="0" cap="none" spc="0" normalizeH="0" baseline="0" noProof="0" dirty="0">
              <a:ln>
                <a:noFill/>
              </a:ln>
              <a:solidFill>
                <a:schemeClr val="tx2"/>
              </a:solidFill>
              <a:effectLst>
                <a:outerShdw blurRad="38100" dist="38100" dir="2700000" algn="tl">
                  <a:srgbClr val="C0C0C0"/>
                </a:outerShdw>
              </a:effectLst>
              <a:uLnTx/>
              <a:uFillTx/>
              <a:latin typeface="Arial" charset="0"/>
              <a:ea typeface="+mj-ea"/>
              <a:cs typeface="+mj-cs"/>
            </a:endParaRPr>
          </a:p>
        </p:txBody>
      </p:sp>
      <p:pic>
        <p:nvPicPr>
          <p:cNvPr id="3074" name="Picture 2"/>
          <p:cNvPicPr>
            <a:picLocks noChangeAspect="1" noChangeArrowheads="1"/>
          </p:cNvPicPr>
          <p:nvPr/>
        </p:nvPicPr>
        <p:blipFill>
          <a:blip r:embed="rId2" cstate="print"/>
          <a:srcRect/>
          <a:stretch>
            <a:fillRect/>
          </a:stretch>
        </p:blipFill>
        <p:spPr bwMode="auto">
          <a:xfrm>
            <a:off x="533400" y="1219200"/>
            <a:ext cx="2247900" cy="5029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200400" y="1143000"/>
            <a:ext cx="5486400" cy="4876800"/>
          </a:xfrm>
          <a:prstGeom prst="rect">
            <a:avLst/>
          </a:prstGeom>
        </p:spPr>
        <p:txBody>
          <a:bodyPr/>
          <a:lstStyle/>
          <a:p>
            <a:pPr marL="469900" lvl="1" indent="-469900">
              <a:spcBef>
                <a:spcPct val="20000"/>
              </a:spcBef>
              <a:buClr>
                <a:schemeClr val="accent2"/>
              </a:buClr>
              <a:buFont typeface="Wingdings" pitchFamily="2" charset="2"/>
              <a:buChar char="q"/>
            </a:pPr>
            <a:r>
              <a:rPr kumimoji="0" lang="id-ID" sz="3600" i="0" u="none" strike="noStrike" kern="0" cap="none" spc="0" normalizeH="0" baseline="0" noProof="0" dirty="0">
                <a:ln>
                  <a:noFill/>
                </a:ln>
                <a:solidFill>
                  <a:schemeClr val="tx1"/>
                </a:solidFill>
                <a:effectLst/>
                <a:uLnTx/>
                <a:uFillTx/>
                <a:latin typeface="Arial" charset="0"/>
                <a:ea typeface="+mn-ea"/>
                <a:cs typeface="Arial" charset="0"/>
              </a:rPr>
              <a:t>PMK No 181/ PMK.06/ 2016 ttg Penatausahaan BMN</a:t>
            </a:r>
            <a:r>
              <a:rPr lang="en-US" sz="3600" kern="0" dirty="0">
                <a:cs typeface="Arial" charset="0"/>
              </a:rPr>
              <a:t> </a:t>
            </a:r>
            <a:endParaRPr lang="id-ID" sz="3600" kern="0" dirty="0">
              <a:cs typeface="Arial" charset="0"/>
            </a:endParaRPr>
          </a:p>
          <a:p>
            <a:pPr marL="457200" indent="-463550">
              <a:spcBef>
                <a:spcPct val="20000"/>
              </a:spcBef>
              <a:buClr>
                <a:schemeClr val="accent2"/>
              </a:buClr>
              <a:buFont typeface="Wingdings" pitchFamily="2" charset="2"/>
              <a:buChar char="q"/>
            </a:pPr>
            <a:r>
              <a:rPr lang="id-ID" sz="3600" kern="0" dirty="0">
                <a:cs typeface="Arial" charset="0"/>
              </a:rPr>
              <a:t>PMK 14/KM.6/2015 ttg perubahan keempat PMK 29/KM.06/2010 ttg penggolongan dan kodefikasi BMN.</a:t>
            </a:r>
            <a:endParaRPr lang="en-US" sz="3600" kern="0" dirty="0">
              <a:cs typeface="Arial" charset="0"/>
            </a:endParaRPr>
          </a:p>
          <a:p>
            <a:pPr marL="469900" indent="-469900">
              <a:spcBef>
                <a:spcPct val="20000"/>
              </a:spcBef>
              <a:buClr>
                <a:schemeClr val="accent2"/>
              </a:buClr>
              <a:buFont typeface="Wingdings" pitchFamily="2" charset="2"/>
              <a:buChar char="o"/>
            </a:pPr>
            <a:endParaRPr kumimoji="0" lang="id-ID" sz="3600" b="1" i="0" u="none" strike="noStrike" kern="0" cap="none" spc="0" normalizeH="0" baseline="0" noProof="0" dirty="0">
              <a:ln>
                <a:noFill/>
              </a:ln>
              <a:solidFill>
                <a:schemeClr val="tx1"/>
              </a:solidFill>
              <a:effectLst/>
              <a:uLnTx/>
              <a:uFillTx/>
              <a:latin typeface="Arial" charset="0"/>
              <a:ea typeface="+mn-ea"/>
              <a:cs typeface="Arial" charset="0"/>
            </a:endParaRPr>
          </a:p>
          <a:p>
            <a:pPr marL="469900" indent="-469900">
              <a:spcBef>
                <a:spcPct val="20000"/>
              </a:spcBef>
              <a:buClr>
                <a:schemeClr val="accent2"/>
              </a:buClr>
              <a:buFont typeface="Wingdings" pitchFamily="2" charset="2"/>
              <a:buChar char="o"/>
            </a:pPr>
            <a:endParaRPr lang="en-US" sz="3600" b="1" kern="0" dirty="0">
              <a:cs typeface="Arial" charset="0"/>
            </a:endParaRPr>
          </a:p>
          <a:p>
            <a:pPr marL="469900" indent="-469900">
              <a:spcBef>
                <a:spcPct val="20000"/>
              </a:spcBef>
              <a:buClr>
                <a:schemeClr val="accent2"/>
              </a:buClr>
              <a:buFont typeface="Wingdings" pitchFamily="2" charset="2"/>
              <a:buChar char="o"/>
            </a:pPr>
            <a:endParaRPr kumimoji="0" lang="en-GB" sz="3600" b="1" i="0" u="none" strike="noStrike" kern="0" cap="none" spc="0" normalizeH="0" baseline="0" noProof="0" dirty="0">
              <a:ln>
                <a:noFill/>
              </a:ln>
              <a:solidFill>
                <a:schemeClr val="tx1"/>
              </a:solidFill>
              <a:effectLst/>
              <a:uLnTx/>
              <a:uFillTx/>
              <a:latin typeface="Arial" charset="0"/>
              <a:ea typeface="+mn-ea"/>
              <a:cs typeface="Arial" charset="0"/>
            </a:endParaRPr>
          </a:p>
        </p:txBody>
      </p:sp>
      <p:sp>
        <p:nvSpPr>
          <p:cNvPr id="247810" name="AutoShape 2" descr="Hasil gambar untuk report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id-ID"/>
          </a:p>
        </p:txBody>
      </p:sp>
      <p:sp>
        <p:nvSpPr>
          <p:cNvPr id="6" name="Title 1"/>
          <p:cNvSpPr txBox="1">
            <a:spLocks/>
          </p:cNvSpPr>
          <p:nvPr/>
        </p:nvSpPr>
        <p:spPr bwMode="auto">
          <a:xfrm>
            <a:off x="457200" y="274638"/>
            <a:ext cx="8229600" cy="639762"/>
          </a:xfrm>
          <a:prstGeom prst="rect">
            <a:avLst/>
          </a:prstGeom>
          <a:noFill/>
          <a:ln w="9525">
            <a:solidFill>
              <a:schemeClr val="tx2"/>
            </a:solidFill>
            <a:miter lim="800000"/>
            <a:headEnd/>
            <a:tailEnd/>
          </a:ln>
          <a:effectLst/>
        </p:spPr>
        <p:txBody>
          <a:bodyPr vert="horz" wrap="square" lIns="91440" tIns="45720" rIns="91440" bIns="45720" numCol="1" anchor="ctr" anchorCtr="0" compatLnSpc="1">
            <a:prstTxWarp prst="textNoShape">
              <a:avLst/>
            </a:prstTxWarp>
          </a:bodyPr>
          <a:lstStyle/>
          <a:p>
            <a:pPr marL="0" lvl="1" algn="ctr">
              <a:spcBef>
                <a:spcPct val="20000"/>
              </a:spcBef>
              <a:buClr>
                <a:schemeClr val="accent2"/>
              </a:buClr>
            </a:pPr>
            <a:r>
              <a:rPr lang="en-US" sz="2300" b="1" kern="0" dirty="0">
                <a:cs typeface="Arial" charset="0"/>
              </a:rPr>
              <a:t>P</a:t>
            </a:r>
            <a:r>
              <a:rPr lang="id-ID" sz="2300" b="1" kern="0" dirty="0">
                <a:cs typeface="Arial" charset="0"/>
              </a:rPr>
              <a:t>eraturan Penatausahaan Lebih Lanjut</a:t>
            </a:r>
          </a:p>
        </p:txBody>
      </p:sp>
      <p:pic>
        <p:nvPicPr>
          <p:cNvPr id="2050" name="Picture 2"/>
          <p:cNvPicPr>
            <a:picLocks noChangeAspect="1" noChangeArrowheads="1"/>
          </p:cNvPicPr>
          <p:nvPr/>
        </p:nvPicPr>
        <p:blipFill>
          <a:blip r:embed="rId2" cstate="print"/>
          <a:srcRect/>
          <a:stretch>
            <a:fillRect/>
          </a:stretch>
        </p:blipFill>
        <p:spPr bwMode="auto">
          <a:xfrm>
            <a:off x="381000" y="1219200"/>
            <a:ext cx="2743200" cy="4648200"/>
          </a:xfrm>
          <a:prstGeom prst="rect">
            <a:avLst/>
          </a:prstGeom>
          <a:noFill/>
          <a:ln w="9525">
            <a:noFill/>
            <a:miter lim="800000"/>
            <a:headEnd/>
            <a:tailEnd/>
          </a:ln>
        </p:spPr>
      </p:pic>
    </p:spTree>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40" name="Rectangle 85"/>
          <p:cNvSpPr>
            <a:spLocks noChangeArrowheads="1"/>
          </p:cNvSpPr>
          <p:nvPr/>
        </p:nvSpPr>
        <p:spPr bwMode="auto">
          <a:xfrm>
            <a:off x="5086350" y="279402"/>
            <a:ext cx="3806130" cy="2201863"/>
          </a:xfrm>
          <a:prstGeom prst="rect">
            <a:avLst/>
          </a:prstGeom>
          <a:solidFill>
            <a:schemeClr val="bg1"/>
          </a:solidFill>
          <a:ln w="28575">
            <a:solidFill>
              <a:schemeClr val="tx1"/>
            </a:solidFill>
            <a:prstDash val="sysDot"/>
            <a:miter lim="800000"/>
            <a:headEnd/>
            <a:tailEnd/>
          </a:ln>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l"/>
            <a:endParaRPr lang="id-ID" altLang="en-US">
              <a:latin typeface="Tahoma" panose="020B0604030504040204" pitchFamily="34" charset="0"/>
            </a:endParaRPr>
          </a:p>
        </p:txBody>
      </p:sp>
      <p:pic>
        <p:nvPicPr>
          <p:cNvPr id="55" name="Picture 2"/>
          <p:cNvPicPr>
            <a:picLocks noChangeAspect="1" noChangeArrowheads="1"/>
          </p:cNvPicPr>
          <p:nvPr/>
        </p:nvPicPr>
        <p:blipFill>
          <a:blip r:embed="rId3" cstate="print"/>
          <a:srcRect t="1678"/>
          <a:stretch>
            <a:fillRect/>
          </a:stretch>
        </p:blipFill>
        <p:spPr bwMode="auto">
          <a:xfrm>
            <a:off x="5292080" y="2132856"/>
            <a:ext cx="1068119" cy="1039251"/>
          </a:xfrm>
          <a:prstGeom prst="rect">
            <a:avLst/>
          </a:prstGeom>
          <a:noFill/>
          <a:ln w="9525">
            <a:solidFill>
              <a:schemeClr val="tx1"/>
            </a:solidFill>
            <a:miter lim="800000"/>
            <a:headEnd/>
            <a:tailEnd/>
          </a:ln>
        </p:spPr>
      </p:pic>
      <p:sp>
        <p:nvSpPr>
          <p:cNvPr id="90162" name="Rectangle 85"/>
          <p:cNvSpPr>
            <a:spLocks noChangeArrowheads="1"/>
          </p:cNvSpPr>
          <p:nvPr/>
        </p:nvSpPr>
        <p:spPr bwMode="auto">
          <a:xfrm>
            <a:off x="4505778" y="4140202"/>
            <a:ext cx="4667250" cy="2493963"/>
          </a:xfrm>
          <a:prstGeom prst="rect">
            <a:avLst/>
          </a:prstGeom>
          <a:solidFill>
            <a:schemeClr val="bg1"/>
          </a:solidFill>
          <a:ln w="28575">
            <a:solidFill>
              <a:schemeClr val="tx1"/>
            </a:solidFill>
            <a:prstDash val="sysDot"/>
            <a:miter lim="800000"/>
            <a:headEnd/>
            <a:tailEnd/>
          </a:ln>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l"/>
            <a:endParaRPr lang="id-ID" altLang="en-US">
              <a:latin typeface="Tahoma" panose="020B0604030504040204" pitchFamily="34" charset="0"/>
            </a:endParaRPr>
          </a:p>
        </p:txBody>
      </p:sp>
      <p:sp>
        <p:nvSpPr>
          <p:cNvPr id="90146" name="AutoShape 34"/>
          <p:cNvSpPr>
            <a:spLocks noChangeArrowheads="1"/>
          </p:cNvSpPr>
          <p:nvPr/>
        </p:nvSpPr>
        <p:spPr bwMode="auto">
          <a:xfrm>
            <a:off x="4572000" y="5791540"/>
            <a:ext cx="923925" cy="802600"/>
          </a:xfrm>
          <a:prstGeom prst="flowChartDocument">
            <a:avLst/>
          </a:prstGeom>
          <a:solidFill>
            <a:schemeClr val="bg1"/>
          </a:solidFill>
          <a:ln>
            <a:solidFill>
              <a:schemeClr val="tx1"/>
            </a:solidFill>
          </a:ln>
          <a:effectLst>
            <a:prstShdw prst="shdw17" dist="17961" dir="2700000">
              <a:schemeClr val="bg2"/>
            </a:prstShdw>
          </a:effectLst>
        </p:spPr>
        <p:txBody>
          <a:bodyPr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err="1"/>
              <a:t>Buku</a:t>
            </a:r>
            <a:endParaRPr lang="en-US" altLang="en-US" dirty="0"/>
          </a:p>
          <a:p>
            <a:r>
              <a:rPr lang="en-US" altLang="en-US" dirty="0" err="1"/>
              <a:t>Barang</a:t>
            </a:r>
            <a:endParaRPr lang="en-US" altLang="en-US" dirty="0"/>
          </a:p>
        </p:txBody>
      </p:sp>
      <p:sp>
        <p:nvSpPr>
          <p:cNvPr id="90159" name="AutoShape 47"/>
          <p:cNvSpPr>
            <a:spLocks noChangeArrowheads="1"/>
          </p:cNvSpPr>
          <p:nvPr/>
        </p:nvSpPr>
        <p:spPr bwMode="auto">
          <a:xfrm>
            <a:off x="5580112" y="5971168"/>
            <a:ext cx="1800200" cy="649724"/>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r"/>
            <a:r>
              <a:rPr lang="id-ID" altLang="en-US" sz="1400" dirty="0"/>
              <a:t>Lap Posisi BMN “</a:t>
            </a:r>
            <a:r>
              <a:rPr lang="en-US" altLang="en-US" sz="1400" dirty="0" err="1"/>
              <a:t>Neraca</a:t>
            </a:r>
            <a:r>
              <a:rPr lang="id-ID" altLang="en-US" sz="1400" dirty="0"/>
              <a:t>”</a:t>
            </a:r>
            <a:endParaRPr lang="en-US" altLang="en-US" sz="1400" dirty="0"/>
          </a:p>
        </p:txBody>
      </p:sp>
      <p:sp>
        <p:nvSpPr>
          <p:cNvPr id="90144" name="AutoShape 32"/>
          <p:cNvSpPr>
            <a:spLocks noChangeArrowheads="1"/>
          </p:cNvSpPr>
          <p:nvPr/>
        </p:nvSpPr>
        <p:spPr bwMode="auto">
          <a:xfrm>
            <a:off x="7583413" y="6077208"/>
            <a:ext cx="1237059" cy="343972"/>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ctr"/>
            <a:r>
              <a:rPr lang="en-US" altLang="en-US" sz="1200" dirty="0"/>
              <a:t>DBR</a:t>
            </a:r>
            <a:r>
              <a:rPr lang="id-ID" altLang="en-US" sz="1200" dirty="0"/>
              <a:t>uangan</a:t>
            </a:r>
            <a:endParaRPr lang="en-US" altLang="en-US" sz="1200" dirty="0"/>
          </a:p>
        </p:txBody>
      </p:sp>
      <p:sp>
        <p:nvSpPr>
          <p:cNvPr id="90150" name="AutoShape 38"/>
          <p:cNvSpPr>
            <a:spLocks noChangeArrowheads="1"/>
          </p:cNvSpPr>
          <p:nvPr/>
        </p:nvSpPr>
        <p:spPr bwMode="auto">
          <a:xfrm>
            <a:off x="7583413" y="5657989"/>
            <a:ext cx="1237059" cy="420410"/>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ctr"/>
            <a:r>
              <a:rPr lang="en-US" altLang="en-US" sz="1600"/>
              <a:t>KIB</a:t>
            </a:r>
          </a:p>
        </p:txBody>
      </p:sp>
      <p:sp>
        <p:nvSpPr>
          <p:cNvPr id="90149" name="AutoShape 37"/>
          <p:cNvSpPr>
            <a:spLocks noChangeArrowheads="1"/>
          </p:cNvSpPr>
          <p:nvPr/>
        </p:nvSpPr>
        <p:spPr bwMode="auto">
          <a:xfrm>
            <a:off x="7583413" y="5289689"/>
            <a:ext cx="1237059" cy="420410"/>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ctr"/>
            <a:r>
              <a:rPr lang="en-US" altLang="en-US" sz="1600" dirty="0"/>
              <a:t>DBL</a:t>
            </a:r>
            <a:r>
              <a:rPr lang="id-ID" altLang="en-US" sz="1600" dirty="0"/>
              <a:t>ainnya</a:t>
            </a:r>
            <a:endParaRPr lang="en-US" altLang="en-US" sz="1600" dirty="0"/>
          </a:p>
        </p:txBody>
      </p:sp>
      <p:sp>
        <p:nvSpPr>
          <p:cNvPr id="90119" name="AutoShape 7"/>
          <p:cNvSpPr>
            <a:spLocks noChangeArrowheads="1"/>
          </p:cNvSpPr>
          <p:nvPr/>
        </p:nvSpPr>
        <p:spPr bwMode="auto">
          <a:xfrm>
            <a:off x="1692449" y="245953"/>
            <a:ext cx="1584151"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SPK</a:t>
            </a:r>
          </a:p>
        </p:txBody>
      </p:sp>
      <p:sp>
        <p:nvSpPr>
          <p:cNvPr id="90123" name="AutoShape 11"/>
          <p:cNvSpPr>
            <a:spLocks noChangeArrowheads="1"/>
          </p:cNvSpPr>
          <p:nvPr/>
        </p:nvSpPr>
        <p:spPr bwMode="auto">
          <a:xfrm>
            <a:off x="1520999" y="563453"/>
            <a:ext cx="1584151"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KUITANSI</a:t>
            </a:r>
          </a:p>
        </p:txBody>
      </p:sp>
      <p:sp>
        <p:nvSpPr>
          <p:cNvPr id="90124" name="AutoShape 12"/>
          <p:cNvSpPr>
            <a:spLocks noChangeArrowheads="1"/>
          </p:cNvSpPr>
          <p:nvPr/>
        </p:nvSpPr>
        <p:spPr bwMode="auto">
          <a:xfrm>
            <a:off x="1847850" y="887413"/>
            <a:ext cx="1085850" cy="419100"/>
          </a:xfrm>
          <a:prstGeom prst="foldedCorner">
            <a:avLst>
              <a:gd name="adj" fmla="val 12500"/>
            </a:avLst>
          </a:prstGeom>
          <a:solidFill>
            <a:schemeClr val="bg1"/>
          </a:solidFill>
          <a:ln w="9525">
            <a:solidFill>
              <a:schemeClr val="tx1"/>
            </a:solidFill>
            <a:round/>
            <a:headEnd/>
            <a:tailEnd/>
          </a:ln>
        </p:spPr>
        <p:txBody>
          <a:bodyPr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a:t>FAKTUR</a:t>
            </a:r>
          </a:p>
        </p:txBody>
      </p:sp>
      <p:sp>
        <p:nvSpPr>
          <p:cNvPr id="90125" name="AutoShape 13"/>
          <p:cNvSpPr>
            <a:spLocks noChangeArrowheads="1"/>
          </p:cNvSpPr>
          <p:nvPr/>
        </p:nvSpPr>
        <p:spPr bwMode="auto">
          <a:xfrm>
            <a:off x="1187624" y="1236553"/>
            <a:ext cx="1584151"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SPM/SP2D</a:t>
            </a:r>
          </a:p>
        </p:txBody>
      </p:sp>
      <p:sp>
        <p:nvSpPr>
          <p:cNvPr id="90126" name="AutoShape 14"/>
          <p:cNvSpPr>
            <a:spLocks noChangeArrowheads="1"/>
          </p:cNvSpPr>
          <p:nvPr/>
        </p:nvSpPr>
        <p:spPr bwMode="auto">
          <a:xfrm>
            <a:off x="1016174" y="1554053"/>
            <a:ext cx="1584151"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BAST</a:t>
            </a:r>
          </a:p>
        </p:txBody>
      </p:sp>
      <p:sp>
        <p:nvSpPr>
          <p:cNvPr id="90127" name="AutoShape 15"/>
          <p:cNvSpPr>
            <a:spLocks noChangeArrowheads="1"/>
          </p:cNvSpPr>
          <p:nvPr/>
        </p:nvSpPr>
        <p:spPr bwMode="auto">
          <a:xfrm>
            <a:off x="1138172" y="1939738"/>
            <a:ext cx="2195578" cy="663952"/>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DS LAINNYA YANG SAH</a:t>
            </a:r>
          </a:p>
        </p:txBody>
      </p:sp>
      <p:sp>
        <p:nvSpPr>
          <p:cNvPr id="90122" name="AutoShape 10"/>
          <p:cNvSpPr>
            <a:spLocks noChangeArrowheads="1"/>
          </p:cNvSpPr>
          <p:nvPr/>
        </p:nvSpPr>
        <p:spPr bwMode="auto">
          <a:xfrm>
            <a:off x="919097" y="2676415"/>
            <a:ext cx="2195578"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DOK. KEPEMILIKAN</a:t>
            </a:r>
          </a:p>
        </p:txBody>
      </p:sp>
      <p:sp>
        <p:nvSpPr>
          <p:cNvPr id="90121" name="AutoShape 9"/>
          <p:cNvSpPr>
            <a:spLocks noChangeArrowheads="1"/>
          </p:cNvSpPr>
          <p:nvPr/>
        </p:nvSpPr>
        <p:spPr bwMode="auto">
          <a:xfrm>
            <a:off x="704394" y="3273315"/>
            <a:ext cx="2181682" cy="384393"/>
          </a:xfrm>
          <a:prstGeom prst="foldedCorner">
            <a:avLst>
              <a:gd name="adj" fmla="val 12500"/>
            </a:avLst>
          </a:prstGeom>
          <a:solidFill>
            <a:schemeClr val="bg1"/>
          </a:solidFill>
          <a:ln w="9525">
            <a:solidFill>
              <a:schemeClr val="tx1"/>
            </a:solidFill>
            <a:round/>
            <a:headEnd/>
            <a:tailEnd/>
          </a:ln>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eaLnBrk="1" fontAlgn="t" hangingPunct="1"/>
            <a:r>
              <a:rPr lang="en-US" altLang="en-US" sz="1600"/>
              <a:t>SK PENGHAPUSAN</a:t>
            </a:r>
          </a:p>
        </p:txBody>
      </p:sp>
      <p:sp>
        <p:nvSpPr>
          <p:cNvPr id="90132" name="AutoShape 20"/>
          <p:cNvSpPr>
            <a:spLocks noChangeArrowheads="1"/>
          </p:cNvSpPr>
          <p:nvPr/>
        </p:nvSpPr>
        <p:spPr bwMode="auto">
          <a:xfrm>
            <a:off x="5153024" y="406400"/>
            <a:ext cx="1651223" cy="381000"/>
          </a:xfrm>
          <a:prstGeom prst="flowChartProcess">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err="1"/>
              <a:t>Perekaman</a:t>
            </a:r>
            <a:endParaRPr lang="en-US" altLang="en-US" dirty="0"/>
          </a:p>
        </p:txBody>
      </p:sp>
      <p:sp>
        <p:nvSpPr>
          <p:cNvPr id="90133" name="AutoShape 21"/>
          <p:cNvSpPr>
            <a:spLocks noChangeArrowheads="1"/>
          </p:cNvSpPr>
          <p:nvPr/>
        </p:nvSpPr>
        <p:spPr bwMode="auto">
          <a:xfrm>
            <a:off x="5153024" y="863600"/>
            <a:ext cx="1651223" cy="381000"/>
          </a:xfrm>
          <a:prstGeom prst="flowChartProcess">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err="1"/>
              <a:t>Verifikasi</a:t>
            </a:r>
            <a:endParaRPr lang="en-US" altLang="en-US" dirty="0"/>
          </a:p>
        </p:txBody>
      </p:sp>
      <p:sp>
        <p:nvSpPr>
          <p:cNvPr id="90134" name="AutoShape 22"/>
          <p:cNvSpPr>
            <a:spLocks noChangeArrowheads="1"/>
          </p:cNvSpPr>
          <p:nvPr/>
        </p:nvSpPr>
        <p:spPr bwMode="auto">
          <a:xfrm>
            <a:off x="5153024" y="1320800"/>
            <a:ext cx="1651223" cy="381000"/>
          </a:xfrm>
          <a:prstGeom prst="flowChartProcess">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err="1"/>
              <a:t>Pencetakan</a:t>
            </a:r>
            <a:endParaRPr lang="en-US" altLang="en-US" dirty="0"/>
          </a:p>
        </p:txBody>
      </p:sp>
      <p:sp>
        <p:nvSpPr>
          <p:cNvPr id="90136" name="Text Box 24"/>
          <p:cNvSpPr txBox="1">
            <a:spLocks noChangeArrowheads="1"/>
          </p:cNvSpPr>
          <p:nvPr/>
        </p:nvSpPr>
        <p:spPr bwMode="auto">
          <a:xfrm>
            <a:off x="7045436" y="366715"/>
            <a:ext cx="1847044" cy="2031325"/>
          </a:xfrm>
          <a:prstGeom prst="rect">
            <a:avLst/>
          </a:prstGeom>
          <a:solidFill>
            <a:schemeClr val="bg1"/>
          </a:solidFill>
          <a:ln>
            <a:solidFill>
              <a:schemeClr val="tx1"/>
            </a:solidFill>
          </a:ln>
          <a:effectLst>
            <a:prstShdw prst="shdw17" dist="17961" dir="2700000">
              <a:schemeClr val="bg2"/>
            </a:prstShdw>
          </a:effectLst>
        </p:spPr>
        <p:txBody>
          <a:bodyPr wrap="none">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id-ID" altLang="en-US" sz="1400" b="1" dirty="0"/>
              <a:t>Kode Barang</a:t>
            </a:r>
          </a:p>
          <a:p>
            <a:r>
              <a:rPr lang="id-ID" altLang="en-US" sz="1400" b="1" dirty="0"/>
              <a:t>Nomor Aset</a:t>
            </a:r>
          </a:p>
          <a:p>
            <a:r>
              <a:rPr lang="id-ID" altLang="en-US" sz="1400" b="1" dirty="0"/>
              <a:t>Tanggal Perolehan</a:t>
            </a:r>
          </a:p>
          <a:p>
            <a:r>
              <a:rPr lang="id-ID" altLang="en-US" sz="1400" b="1" dirty="0"/>
              <a:t>Tanggal Buku</a:t>
            </a:r>
          </a:p>
          <a:p>
            <a:r>
              <a:rPr lang="id-ID" altLang="en-US" sz="1400" b="1" dirty="0"/>
              <a:t>Jumlah</a:t>
            </a:r>
          </a:p>
          <a:p>
            <a:r>
              <a:rPr lang="id-ID" altLang="en-US" sz="1400" b="1" dirty="0"/>
              <a:t>Kuantitas</a:t>
            </a:r>
          </a:p>
          <a:p>
            <a:r>
              <a:rPr lang="id-ID" altLang="en-US" sz="1400" b="1" dirty="0"/>
              <a:t>Nilai Aset</a:t>
            </a:r>
          </a:p>
          <a:p>
            <a:r>
              <a:rPr lang="id-ID" altLang="en-US" sz="1400" b="1" dirty="0"/>
              <a:t>SPM/SP2D</a:t>
            </a:r>
          </a:p>
          <a:p>
            <a:r>
              <a:rPr lang="id-ID" altLang="en-US" sz="1400" b="1" dirty="0"/>
              <a:t>Kondisi</a:t>
            </a:r>
          </a:p>
        </p:txBody>
      </p:sp>
      <p:cxnSp>
        <p:nvCxnSpPr>
          <p:cNvPr id="90137" name="AutoShape 25"/>
          <p:cNvCxnSpPr>
            <a:cxnSpLocks noChangeShapeType="1"/>
            <a:stCxn id="90129" idx="4"/>
            <a:endCxn id="90131" idx="0"/>
          </p:cNvCxnSpPr>
          <p:nvPr/>
        </p:nvCxnSpPr>
        <p:spPr bwMode="auto">
          <a:xfrm rot="16200000" flipH="1">
            <a:off x="4162425" y="942975"/>
            <a:ext cx="381000" cy="1771650"/>
          </a:xfrm>
          <a:prstGeom prst="curvedConnector3">
            <a:avLst>
              <a:gd name="adj1" fmla="val 50000"/>
            </a:avLst>
          </a:prstGeom>
          <a:noFill/>
          <a:ln w="9525">
            <a:solidFill>
              <a:schemeClr val="tx1"/>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cxnSp>
      <p:sp>
        <p:nvSpPr>
          <p:cNvPr id="90129" name="Oval 17"/>
          <p:cNvSpPr>
            <a:spLocks noChangeArrowheads="1"/>
          </p:cNvSpPr>
          <p:nvPr/>
        </p:nvSpPr>
        <p:spPr bwMode="auto">
          <a:xfrm>
            <a:off x="2943225" y="1079500"/>
            <a:ext cx="1047750" cy="558800"/>
          </a:xfrm>
          <a:prstGeom prst="ellipse">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a:t>INPUT</a:t>
            </a:r>
          </a:p>
        </p:txBody>
      </p:sp>
      <p:sp>
        <p:nvSpPr>
          <p:cNvPr id="90131" name="Oval 19"/>
          <p:cNvSpPr>
            <a:spLocks noChangeArrowheads="1"/>
          </p:cNvSpPr>
          <p:nvPr/>
        </p:nvSpPr>
        <p:spPr bwMode="auto">
          <a:xfrm>
            <a:off x="4714875" y="2019300"/>
            <a:ext cx="1047750" cy="558800"/>
          </a:xfrm>
          <a:prstGeom prst="ellipse">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a:t>PROSES</a:t>
            </a:r>
          </a:p>
        </p:txBody>
      </p:sp>
      <p:sp>
        <p:nvSpPr>
          <p:cNvPr id="90141" name="AutoShape 29"/>
          <p:cNvSpPr>
            <a:spLocks noChangeArrowheads="1"/>
          </p:cNvSpPr>
          <p:nvPr/>
        </p:nvSpPr>
        <p:spPr bwMode="auto">
          <a:xfrm>
            <a:off x="7583413" y="4908688"/>
            <a:ext cx="1237059" cy="420410"/>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ctr"/>
            <a:r>
              <a:rPr lang="en-US" altLang="en-US" sz="1600"/>
              <a:t>LAP. BMN</a:t>
            </a:r>
          </a:p>
        </p:txBody>
      </p:sp>
      <p:sp>
        <p:nvSpPr>
          <p:cNvPr id="90143" name="AutoShape 31"/>
          <p:cNvSpPr>
            <a:spLocks noChangeArrowheads="1"/>
          </p:cNvSpPr>
          <p:nvPr/>
        </p:nvSpPr>
        <p:spPr bwMode="auto">
          <a:xfrm>
            <a:off x="7583413" y="4527688"/>
            <a:ext cx="1237059" cy="420410"/>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pPr algn="ctr"/>
            <a:r>
              <a:rPr lang="en-US" altLang="en-US" sz="1600" dirty="0"/>
              <a:t>CRBMN</a:t>
            </a:r>
          </a:p>
        </p:txBody>
      </p:sp>
      <p:sp>
        <p:nvSpPr>
          <p:cNvPr id="90145" name="AutoShape 33"/>
          <p:cNvSpPr>
            <a:spLocks noChangeArrowheads="1"/>
          </p:cNvSpPr>
          <p:nvPr/>
        </p:nvSpPr>
        <p:spPr bwMode="auto">
          <a:xfrm>
            <a:off x="4499992" y="4941168"/>
            <a:ext cx="923925" cy="802600"/>
          </a:xfrm>
          <a:prstGeom prst="flowChartDocument">
            <a:avLst/>
          </a:prstGeom>
          <a:solidFill>
            <a:schemeClr val="bg1"/>
          </a:solidFill>
          <a:ln>
            <a:solidFill>
              <a:schemeClr val="tx1"/>
            </a:solidFill>
          </a:ln>
          <a:effectLst>
            <a:prstShdw prst="shdw17" dist="17961" dir="2700000">
              <a:schemeClr val="bg2"/>
            </a:prstShdw>
          </a:effectLst>
        </p:spPr>
        <p:txBody>
          <a:bodyPr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err="1"/>
              <a:t>Daftar</a:t>
            </a:r>
            <a:r>
              <a:rPr lang="en-US" altLang="en-US" dirty="0"/>
              <a:t> </a:t>
            </a:r>
            <a:r>
              <a:rPr lang="en-US" altLang="en-US" dirty="0" err="1"/>
              <a:t>Barang</a:t>
            </a:r>
            <a:endParaRPr lang="en-US" altLang="en-US" dirty="0"/>
          </a:p>
        </p:txBody>
      </p:sp>
      <p:sp>
        <p:nvSpPr>
          <p:cNvPr id="90147" name="AutoShape 35"/>
          <p:cNvSpPr>
            <a:spLocks noChangeArrowheads="1"/>
          </p:cNvSpPr>
          <p:nvPr/>
        </p:nvSpPr>
        <p:spPr bwMode="auto">
          <a:xfrm>
            <a:off x="5514975" y="5085184"/>
            <a:ext cx="1217265" cy="458629"/>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a:t>L</a:t>
            </a:r>
            <a:r>
              <a:rPr lang="id-ID" altLang="en-US" dirty="0"/>
              <a:t> </a:t>
            </a:r>
            <a:r>
              <a:rPr lang="en-US" altLang="en-US" sz="1600" dirty="0"/>
              <a:t>K</a:t>
            </a:r>
            <a:r>
              <a:rPr lang="id-ID" altLang="en-US" sz="1600" dirty="0"/>
              <a:t>ondisi</a:t>
            </a:r>
            <a:r>
              <a:rPr lang="en-US" altLang="en-US" sz="1600" dirty="0"/>
              <a:t>B</a:t>
            </a:r>
          </a:p>
        </p:txBody>
      </p:sp>
      <p:sp>
        <p:nvSpPr>
          <p:cNvPr id="90148" name="AutoShape 36"/>
          <p:cNvSpPr>
            <a:spLocks noChangeArrowheads="1"/>
          </p:cNvSpPr>
          <p:nvPr/>
        </p:nvSpPr>
        <p:spPr bwMode="auto">
          <a:xfrm>
            <a:off x="5514975" y="4495394"/>
            <a:ext cx="1937345" cy="726162"/>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sz="1600" dirty="0"/>
              <a:t>Lap </a:t>
            </a:r>
            <a:r>
              <a:rPr lang="en-US" altLang="en-US" sz="1600" dirty="0" err="1"/>
              <a:t>Barang</a:t>
            </a:r>
            <a:r>
              <a:rPr lang="en-US" altLang="en-US" sz="1600" dirty="0"/>
              <a:t> </a:t>
            </a:r>
            <a:r>
              <a:rPr lang="en-US" altLang="en-US" sz="1600" dirty="0" err="1"/>
              <a:t>Bersejarah</a:t>
            </a:r>
            <a:endParaRPr lang="en-US" altLang="en-US" sz="1600" dirty="0"/>
          </a:p>
        </p:txBody>
      </p:sp>
      <p:sp>
        <p:nvSpPr>
          <p:cNvPr id="90151" name="AutoShape 39"/>
          <p:cNvSpPr>
            <a:spLocks noChangeArrowheads="1"/>
          </p:cNvSpPr>
          <p:nvPr/>
        </p:nvSpPr>
        <p:spPr bwMode="auto">
          <a:xfrm>
            <a:off x="4283968" y="4149080"/>
            <a:ext cx="685800" cy="609600"/>
          </a:xfrm>
          <a:prstGeom prst="flowChartInputOutput">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a:t>ADK</a:t>
            </a:r>
          </a:p>
        </p:txBody>
      </p:sp>
      <p:sp>
        <p:nvSpPr>
          <p:cNvPr id="90152" name="AutoShape 40"/>
          <p:cNvSpPr>
            <a:spLocks noChangeArrowheads="1"/>
          </p:cNvSpPr>
          <p:nvPr/>
        </p:nvSpPr>
        <p:spPr bwMode="auto">
          <a:xfrm>
            <a:off x="3419872" y="2636912"/>
            <a:ext cx="829816" cy="609600"/>
          </a:xfrm>
          <a:prstGeom prst="flowChartInputOutput">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dirty="0"/>
              <a:t>ADK</a:t>
            </a:r>
          </a:p>
        </p:txBody>
      </p:sp>
      <p:cxnSp>
        <p:nvCxnSpPr>
          <p:cNvPr id="90157" name="AutoShape 45"/>
          <p:cNvCxnSpPr>
            <a:cxnSpLocks noChangeShapeType="1"/>
            <a:stCxn id="41" idx="3"/>
            <a:endCxn id="90152" idx="3"/>
          </p:cNvCxnSpPr>
          <p:nvPr/>
        </p:nvCxnSpPr>
        <p:spPr bwMode="auto">
          <a:xfrm flipV="1">
            <a:off x="2267745" y="3246512"/>
            <a:ext cx="1484053" cy="1334616"/>
          </a:xfrm>
          <a:prstGeom prst="curvedConnector2">
            <a:avLst/>
          </a:prstGeom>
          <a:noFill/>
          <a:ln w="9525">
            <a:solidFill>
              <a:schemeClr val="tx1"/>
            </a:solidFill>
            <a:round/>
            <a:headEnd/>
            <a:tailEnd/>
          </a:ln>
          <a:effectLst>
            <a:prstShdw prst="shdw17" dist="17961" dir="2700000">
              <a:schemeClr val="bg2"/>
            </a:prstShdw>
          </a:effectLst>
          <a:extLst>
            <a:ext uri="{909E8E84-426E-40DD-AFC4-6F175D3DCCD1}">
              <a14:hiddenFill xmlns:a14="http://schemas.microsoft.com/office/drawing/2010/main">
                <a:noFill/>
              </a14:hiddenFill>
            </a:ext>
          </a:extLst>
        </p:spPr>
      </p:cxnSp>
      <p:cxnSp>
        <p:nvCxnSpPr>
          <p:cNvPr id="90158" name="AutoShape 46"/>
          <p:cNvCxnSpPr>
            <a:cxnSpLocks noChangeShapeType="1"/>
            <a:stCxn id="90152" idx="5"/>
          </p:cNvCxnSpPr>
          <p:nvPr/>
        </p:nvCxnSpPr>
        <p:spPr bwMode="auto">
          <a:xfrm flipV="1">
            <a:off x="4166706" y="2348880"/>
            <a:ext cx="549310" cy="592832"/>
          </a:xfrm>
          <a:prstGeom prst="curvedConnector2">
            <a:avLst/>
          </a:prstGeom>
          <a:noFill/>
          <a:ln w="9525">
            <a:solidFill>
              <a:schemeClr val="tx1"/>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cxnSp>
      <p:cxnSp>
        <p:nvCxnSpPr>
          <p:cNvPr id="90161" name="AutoShape 49"/>
          <p:cNvCxnSpPr>
            <a:cxnSpLocks noChangeShapeType="1"/>
            <a:endCxn id="90130" idx="2"/>
          </p:cNvCxnSpPr>
          <p:nvPr/>
        </p:nvCxnSpPr>
        <p:spPr bwMode="auto">
          <a:xfrm rot="5400000">
            <a:off x="4564125" y="2819289"/>
            <a:ext cx="1630412" cy="833611"/>
          </a:xfrm>
          <a:prstGeom prst="curvedConnector4">
            <a:avLst>
              <a:gd name="adj1" fmla="val 41432"/>
              <a:gd name="adj2" fmla="val 127423"/>
            </a:avLst>
          </a:prstGeom>
          <a:noFill/>
          <a:ln w="9525">
            <a:solidFill>
              <a:schemeClr val="tx1"/>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cxnSp>
      <p:sp>
        <p:nvSpPr>
          <p:cNvPr id="90130" name="Oval 18"/>
          <p:cNvSpPr>
            <a:spLocks noChangeArrowheads="1"/>
          </p:cNvSpPr>
          <p:nvPr/>
        </p:nvSpPr>
        <p:spPr bwMode="auto">
          <a:xfrm>
            <a:off x="4962525" y="3771900"/>
            <a:ext cx="1047750" cy="558800"/>
          </a:xfrm>
          <a:prstGeom prst="ellipse">
            <a:avLst/>
          </a:prstGeom>
          <a:solidFill>
            <a:schemeClr val="bg1"/>
          </a:solidFill>
          <a:ln>
            <a:solidFill>
              <a:schemeClr val="tx1"/>
            </a:solidFill>
          </a:ln>
          <a:effectLst>
            <a:prstShdw prst="shdw17" dist="17961" dir="2700000">
              <a:schemeClr val="bg2"/>
            </a:prstShdw>
          </a:effectLst>
        </p:spPr>
        <p:txBody>
          <a:bodyPr wrap="none" anchor="ct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en-US" altLang="en-US"/>
              <a:t>OUTPUT</a:t>
            </a:r>
          </a:p>
        </p:txBody>
      </p:sp>
      <p:cxnSp>
        <p:nvCxnSpPr>
          <p:cNvPr id="90167" name="AutoShape 55"/>
          <p:cNvCxnSpPr>
            <a:cxnSpLocks noChangeShapeType="1"/>
            <a:stCxn id="90151" idx="2"/>
            <a:endCxn id="39" idx="3"/>
          </p:cNvCxnSpPr>
          <p:nvPr/>
        </p:nvCxnSpPr>
        <p:spPr bwMode="auto">
          <a:xfrm rot="10800000" flipV="1">
            <a:off x="3119840" y="4453879"/>
            <a:ext cx="1232709" cy="1723979"/>
          </a:xfrm>
          <a:prstGeom prst="curvedConnector3">
            <a:avLst>
              <a:gd name="adj1" fmla="val 50000"/>
            </a:avLst>
          </a:prstGeom>
          <a:noFill/>
          <a:ln w="9525">
            <a:solidFill>
              <a:schemeClr val="tx1"/>
            </a:solidFill>
            <a:round/>
            <a:headEnd/>
            <a:tailEnd type="triangle" w="med" len="med"/>
          </a:ln>
          <a:effectLst>
            <a:prstShdw prst="shdw17" dist="17961" dir="2700000">
              <a:schemeClr val="bg2"/>
            </a:prstShdw>
          </a:effectLst>
          <a:extLst>
            <a:ext uri="{909E8E84-426E-40DD-AFC4-6F175D3DCCD1}">
              <a14:hiddenFill xmlns:a14="http://schemas.microsoft.com/office/drawing/2010/main">
                <a:noFill/>
              </a14:hiddenFill>
            </a:ext>
          </a:extLst>
        </p:spPr>
      </p:cxnSp>
      <p:pic>
        <p:nvPicPr>
          <p:cNvPr id="39" name="Picture 2"/>
          <p:cNvPicPr>
            <a:picLocks noChangeAspect="1" noChangeArrowheads="1"/>
          </p:cNvPicPr>
          <p:nvPr/>
        </p:nvPicPr>
        <p:blipFill>
          <a:blip r:embed="rId4" cstate="print"/>
          <a:srcRect b="38157"/>
          <a:stretch>
            <a:fillRect/>
          </a:stretch>
        </p:blipFill>
        <p:spPr bwMode="auto">
          <a:xfrm>
            <a:off x="899592" y="5497718"/>
            <a:ext cx="2220247" cy="1360282"/>
          </a:xfrm>
          <a:prstGeom prst="rect">
            <a:avLst/>
          </a:prstGeom>
          <a:noFill/>
          <a:ln w="9525">
            <a:solidFill>
              <a:schemeClr val="tx1"/>
            </a:solidFill>
            <a:miter lim="800000"/>
            <a:headEnd/>
            <a:tailEnd/>
          </a:ln>
        </p:spPr>
      </p:pic>
      <p:pic>
        <p:nvPicPr>
          <p:cNvPr id="41" name="Picture 2" descr="Hasil gambar untuk aplikasi persediaan versi 19.0"/>
          <p:cNvPicPr>
            <a:picLocks noChangeAspect="1" noChangeArrowheads="1"/>
          </p:cNvPicPr>
          <p:nvPr/>
        </p:nvPicPr>
        <p:blipFill>
          <a:blip r:embed="rId5" cstate="print"/>
          <a:srcRect/>
          <a:stretch>
            <a:fillRect/>
          </a:stretch>
        </p:blipFill>
        <p:spPr bwMode="auto">
          <a:xfrm>
            <a:off x="755577" y="4077072"/>
            <a:ext cx="1512168" cy="1008112"/>
          </a:xfrm>
          <a:prstGeom prst="rect">
            <a:avLst/>
          </a:prstGeom>
          <a:noFill/>
          <a:ln>
            <a:solidFill>
              <a:schemeClr val="tx1"/>
            </a:solidFill>
          </a:ln>
        </p:spPr>
      </p:pic>
      <p:sp>
        <p:nvSpPr>
          <p:cNvPr id="43" name="AutoShape 47"/>
          <p:cNvSpPr>
            <a:spLocks noChangeArrowheads="1"/>
          </p:cNvSpPr>
          <p:nvPr/>
        </p:nvSpPr>
        <p:spPr bwMode="auto">
          <a:xfrm>
            <a:off x="5580112" y="5522461"/>
            <a:ext cx="995933" cy="382191"/>
          </a:xfrm>
          <a:prstGeom prst="flowChartDocument">
            <a:avLst/>
          </a:prstGeom>
          <a:solidFill>
            <a:schemeClr val="bg1"/>
          </a:solidFill>
          <a:ln>
            <a:solidFill>
              <a:schemeClr val="tx1"/>
            </a:solidFill>
          </a:ln>
          <a:effectLst>
            <a:prstShdw prst="shdw17" dist="17961" dir="2700000">
              <a:schemeClr val="bg2"/>
            </a:prstShdw>
          </a:effectLst>
        </p:spPr>
        <p:txBody>
          <a:bodyPr wrap="square" anchor="ctr">
            <a:spAutoFit/>
          </a:bodyPr>
          <a:lstStyle>
            <a:lvl1pPr>
              <a:defRPr>
                <a:solidFill>
                  <a:schemeClr val="tx1"/>
                </a:solidFill>
                <a:latin typeface="Rockwell" pitchFamily="18" charset="0"/>
                <a:cs typeface="Arial" panose="020B0604020202020204" pitchFamily="34" charset="0"/>
              </a:defRPr>
            </a:lvl1pPr>
            <a:lvl2pPr marL="742950" indent="-285750">
              <a:defRPr>
                <a:solidFill>
                  <a:schemeClr val="tx1"/>
                </a:solidFill>
                <a:latin typeface="Rockwell" pitchFamily="18" charset="0"/>
                <a:cs typeface="Arial" panose="020B0604020202020204" pitchFamily="34" charset="0"/>
              </a:defRPr>
            </a:lvl2pPr>
            <a:lvl3pPr marL="1143000" indent="-228600">
              <a:defRPr>
                <a:solidFill>
                  <a:schemeClr val="tx1"/>
                </a:solidFill>
                <a:latin typeface="Rockwell" pitchFamily="18" charset="0"/>
                <a:cs typeface="Arial" panose="020B0604020202020204" pitchFamily="34" charset="0"/>
              </a:defRPr>
            </a:lvl3pPr>
            <a:lvl4pPr marL="1600200" indent="-228600">
              <a:defRPr>
                <a:solidFill>
                  <a:schemeClr val="tx1"/>
                </a:solidFill>
                <a:latin typeface="Rockwell" pitchFamily="18" charset="0"/>
                <a:cs typeface="Arial" panose="020B0604020202020204" pitchFamily="34" charset="0"/>
              </a:defRPr>
            </a:lvl4pPr>
            <a:lvl5pPr marL="2057400" indent="-228600">
              <a:defRPr>
                <a:solidFill>
                  <a:schemeClr val="tx1"/>
                </a:solidFill>
                <a:latin typeface="Rockwell" pitchFamily="18" charset="0"/>
                <a:cs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Rockwell" pitchFamily="18" charset="0"/>
                <a:cs typeface="Arial" panose="020B0604020202020204" pitchFamily="34" charset="0"/>
              </a:defRPr>
            </a:lvl9pPr>
          </a:lstStyle>
          <a:p>
            <a:r>
              <a:rPr lang="id-ID" altLang="en-US" sz="1400" dirty="0"/>
              <a:t>LBKP</a:t>
            </a:r>
            <a:endParaRPr lang="en-US" altLang="en-US" sz="1400" dirty="0"/>
          </a:p>
        </p:txBody>
      </p:sp>
      <p:sp>
        <p:nvSpPr>
          <p:cNvPr id="40" name="TextBox 39"/>
          <p:cNvSpPr txBox="1"/>
          <p:nvPr/>
        </p:nvSpPr>
        <p:spPr>
          <a:xfrm>
            <a:off x="6248400" y="3048000"/>
            <a:ext cx="1981200" cy="400110"/>
          </a:xfrm>
          <a:prstGeom prst="rect">
            <a:avLst/>
          </a:prstGeom>
          <a:noFill/>
        </p:spPr>
        <p:txBody>
          <a:bodyPr wrap="square" rtlCol="0">
            <a:spAutoFit/>
          </a:bodyPr>
          <a:lstStyle/>
          <a:p>
            <a:r>
              <a:rPr lang="id-ID" sz="2000" b="1" dirty="0"/>
              <a:t>SIMAK-BMN</a:t>
            </a:r>
          </a:p>
        </p:txBody>
      </p:sp>
    </p:spTree>
    <p:extLst>
      <p:ext uri="{BB962C8B-B14F-4D97-AF65-F5344CB8AC3E}">
        <p14:creationId xmlns:p14="http://schemas.microsoft.com/office/powerpoint/2010/main" val="3321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0129"/>
                                        </p:tgtEl>
                                        <p:attrNameLst>
                                          <p:attrName>style.visibility</p:attrName>
                                        </p:attrNameLst>
                                      </p:cBhvr>
                                      <p:to>
                                        <p:strVal val="visible"/>
                                      </p:to>
                                    </p:set>
                                    <p:animEffect transition="in" filter="randombar(horizontal)">
                                      <p:cBhvr>
                                        <p:cTn id="7" dur="1000"/>
                                        <p:tgtEl>
                                          <p:spTgt spid="9012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0131"/>
                                        </p:tgtEl>
                                        <p:attrNameLst>
                                          <p:attrName>style.visibility</p:attrName>
                                        </p:attrNameLst>
                                      </p:cBhvr>
                                      <p:to>
                                        <p:strVal val="visible"/>
                                      </p:to>
                                    </p:set>
                                    <p:animEffect transition="in" filter="randombar(horizontal)">
                                      <p:cBhvr>
                                        <p:cTn id="10" dur="1000"/>
                                        <p:tgtEl>
                                          <p:spTgt spid="9013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0130"/>
                                        </p:tgtEl>
                                        <p:attrNameLst>
                                          <p:attrName>style.visibility</p:attrName>
                                        </p:attrNameLst>
                                      </p:cBhvr>
                                      <p:to>
                                        <p:strVal val="visible"/>
                                      </p:to>
                                    </p:set>
                                    <p:animEffect transition="in" filter="randombar(horizontal)">
                                      <p:cBhvr>
                                        <p:cTn id="13" dur="1000"/>
                                        <p:tgtEl>
                                          <p:spTgt spid="901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0119"/>
                                        </p:tgtEl>
                                        <p:attrNameLst>
                                          <p:attrName>style.visibility</p:attrName>
                                        </p:attrNameLst>
                                      </p:cBhvr>
                                      <p:to>
                                        <p:strVal val="visible"/>
                                      </p:to>
                                    </p:set>
                                    <p:animEffect transition="in" filter="fade">
                                      <p:cBhvr>
                                        <p:cTn id="16" dur="1000"/>
                                        <p:tgtEl>
                                          <p:spTgt spid="901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0123"/>
                                        </p:tgtEl>
                                        <p:attrNameLst>
                                          <p:attrName>style.visibility</p:attrName>
                                        </p:attrNameLst>
                                      </p:cBhvr>
                                      <p:to>
                                        <p:strVal val="visible"/>
                                      </p:to>
                                    </p:set>
                                    <p:animEffect transition="in" filter="fade">
                                      <p:cBhvr>
                                        <p:cTn id="19" dur="1000"/>
                                        <p:tgtEl>
                                          <p:spTgt spid="901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0124"/>
                                        </p:tgtEl>
                                        <p:attrNameLst>
                                          <p:attrName>style.visibility</p:attrName>
                                        </p:attrNameLst>
                                      </p:cBhvr>
                                      <p:to>
                                        <p:strVal val="visible"/>
                                      </p:to>
                                    </p:set>
                                    <p:animEffect transition="in" filter="fade">
                                      <p:cBhvr>
                                        <p:cTn id="22" dur="1000"/>
                                        <p:tgtEl>
                                          <p:spTgt spid="90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0125"/>
                                        </p:tgtEl>
                                        <p:attrNameLst>
                                          <p:attrName>style.visibility</p:attrName>
                                        </p:attrNameLst>
                                      </p:cBhvr>
                                      <p:to>
                                        <p:strVal val="visible"/>
                                      </p:to>
                                    </p:set>
                                    <p:animEffect transition="in" filter="fade">
                                      <p:cBhvr>
                                        <p:cTn id="25" dur="1000"/>
                                        <p:tgtEl>
                                          <p:spTgt spid="901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126"/>
                                        </p:tgtEl>
                                        <p:attrNameLst>
                                          <p:attrName>style.visibility</p:attrName>
                                        </p:attrNameLst>
                                      </p:cBhvr>
                                      <p:to>
                                        <p:strVal val="visible"/>
                                      </p:to>
                                    </p:set>
                                    <p:animEffect transition="in" filter="fade">
                                      <p:cBhvr>
                                        <p:cTn id="28" dur="1000"/>
                                        <p:tgtEl>
                                          <p:spTgt spid="901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0127"/>
                                        </p:tgtEl>
                                        <p:attrNameLst>
                                          <p:attrName>style.visibility</p:attrName>
                                        </p:attrNameLst>
                                      </p:cBhvr>
                                      <p:to>
                                        <p:strVal val="visible"/>
                                      </p:to>
                                    </p:set>
                                    <p:animEffect transition="in" filter="fade">
                                      <p:cBhvr>
                                        <p:cTn id="31" dur="1000"/>
                                        <p:tgtEl>
                                          <p:spTgt spid="901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0122"/>
                                        </p:tgtEl>
                                        <p:attrNameLst>
                                          <p:attrName>style.visibility</p:attrName>
                                        </p:attrNameLst>
                                      </p:cBhvr>
                                      <p:to>
                                        <p:strVal val="visible"/>
                                      </p:to>
                                    </p:set>
                                    <p:animEffect transition="in" filter="fade">
                                      <p:cBhvr>
                                        <p:cTn id="34" dur="1000"/>
                                        <p:tgtEl>
                                          <p:spTgt spid="901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0121"/>
                                        </p:tgtEl>
                                        <p:attrNameLst>
                                          <p:attrName>style.visibility</p:attrName>
                                        </p:attrNameLst>
                                      </p:cBhvr>
                                      <p:to>
                                        <p:strVal val="visible"/>
                                      </p:to>
                                    </p:set>
                                    <p:animEffect transition="in" filter="fade">
                                      <p:cBhvr>
                                        <p:cTn id="37" dur="1000"/>
                                        <p:tgtEl>
                                          <p:spTgt spid="90121"/>
                                        </p:tgtEl>
                                      </p:cBhvr>
                                    </p:animEffect>
                                  </p:childTnLst>
                                </p:cTn>
                              </p:par>
                            </p:childTnLst>
                          </p:cTn>
                        </p:par>
                        <p:par>
                          <p:cTn id="38" fill="hold" nodeType="afterGroup">
                            <p:stCondLst>
                              <p:cond delay="1000"/>
                            </p:stCondLst>
                            <p:childTnLst>
                              <p:par>
                                <p:cTn id="39" presetID="5" presetClass="entr" presetSubtype="10" fill="hold" nodeType="afterEffect">
                                  <p:stCondLst>
                                    <p:cond delay="0"/>
                                  </p:stCondLst>
                                  <p:childTnLst>
                                    <p:set>
                                      <p:cBhvr>
                                        <p:cTn id="40" dur="1" fill="hold">
                                          <p:stCondLst>
                                            <p:cond delay="0"/>
                                          </p:stCondLst>
                                        </p:cTn>
                                        <p:tgtEl>
                                          <p:spTgt spid="90137"/>
                                        </p:tgtEl>
                                        <p:attrNameLst>
                                          <p:attrName>style.visibility</p:attrName>
                                        </p:attrNameLst>
                                      </p:cBhvr>
                                      <p:to>
                                        <p:strVal val="visible"/>
                                      </p:to>
                                    </p:set>
                                    <p:animEffect transition="in" filter="checkerboard(across)">
                                      <p:cBhvr>
                                        <p:cTn id="41" dur="1000"/>
                                        <p:tgtEl>
                                          <p:spTgt spid="90137"/>
                                        </p:tgtEl>
                                      </p:cBhvr>
                                    </p:animEffect>
                                  </p:childTnLst>
                                </p:cTn>
                              </p:par>
                            </p:childTnLst>
                          </p:cTn>
                        </p:par>
                        <p:par>
                          <p:cTn id="42" fill="hold" nodeType="afterGroup">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90140"/>
                                        </p:tgtEl>
                                        <p:attrNameLst>
                                          <p:attrName>style.visibility</p:attrName>
                                        </p:attrNameLst>
                                      </p:cBhvr>
                                      <p:to>
                                        <p:strVal val="visible"/>
                                      </p:to>
                                    </p:set>
                                    <p:animEffect transition="in" filter="fade">
                                      <p:cBhvr>
                                        <p:cTn id="45" dur="1000"/>
                                        <p:tgtEl>
                                          <p:spTgt spid="90140"/>
                                        </p:tgtEl>
                                      </p:cBhvr>
                                    </p:animEffect>
                                  </p:childTnLst>
                                </p:cTn>
                              </p:par>
                              <p:par>
                                <p:cTn id="46" presetID="10" presetClass="entr" presetSubtype="0" fill="hold" nodeType="withEffect">
                                  <p:stCondLst>
                                    <p:cond delay="0"/>
                                  </p:stCondLst>
                                  <p:childTnLst>
                                    <p:set>
                                      <p:cBhvr>
                                        <p:cTn id="47" dur="1" fill="hold">
                                          <p:stCondLst>
                                            <p:cond delay="0"/>
                                          </p:stCondLst>
                                        </p:cTn>
                                        <p:tgtEl>
                                          <p:spTgt spid="90132"/>
                                        </p:tgtEl>
                                        <p:attrNameLst>
                                          <p:attrName>style.visibility</p:attrName>
                                        </p:attrNameLst>
                                      </p:cBhvr>
                                      <p:to>
                                        <p:strVal val="visible"/>
                                      </p:to>
                                    </p:set>
                                    <p:animEffect transition="in" filter="fade">
                                      <p:cBhvr>
                                        <p:cTn id="48" dur="1000"/>
                                        <p:tgtEl>
                                          <p:spTgt spid="90132"/>
                                        </p:tgtEl>
                                      </p:cBhvr>
                                    </p:animEffect>
                                  </p:childTnLst>
                                </p:cTn>
                              </p:par>
                              <p:par>
                                <p:cTn id="49" presetID="10" presetClass="entr" presetSubtype="0" fill="hold" nodeType="withEffect">
                                  <p:stCondLst>
                                    <p:cond delay="0"/>
                                  </p:stCondLst>
                                  <p:childTnLst>
                                    <p:set>
                                      <p:cBhvr>
                                        <p:cTn id="50" dur="1" fill="hold">
                                          <p:stCondLst>
                                            <p:cond delay="0"/>
                                          </p:stCondLst>
                                        </p:cTn>
                                        <p:tgtEl>
                                          <p:spTgt spid="90133"/>
                                        </p:tgtEl>
                                        <p:attrNameLst>
                                          <p:attrName>style.visibility</p:attrName>
                                        </p:attrNameLst>
                                      </p:cBhvr>
                                      <p:to>
                                        <p:strVal val="visible"/>
                                      </p:to>
                                    </p:set>
                                    <p:animEffect transition="in" filter="fade">
                                      <p:cBhvr>
                                        <p:cTn id="51" dur="1000"/>
                                        <p:tgtEl>
                                          <p:spTgt spid="90133"/>
                                        </p:tgtEl>
                                      </p:cBhvr>
                                    </p:animEffect>
                                  </p:childTnLst>
                                </p:cTn>
                              </p:par>
                              <p:par>
                                <p:cTn id="52" presetID="10" presetClass="entr" presetSubtype="0" fill="hold" nodeType="withEffect">
                                  <p:stCondLst>
                                    <p:cond delay="0"/>
                                  </p:stCondLst>
                                  <p:childTnLst>
                                    <p:set>
                                      <p:cBhvr>
                                        <p:cTn id="53" dur="1" fill="hold">
                                          <p:stCondLst>
                                            <p:cond delay="0"/>
                                          </p:stCondLst>
                                        </p:cTn>
                                        <p:tgtEl>
                                          <p:spTgt spid="90134"/>
                                        </p:tgtEl>
                                        <p:attrNameLst>
                                          <p:attrName>style.visibility</p:attrName>
                                        </p:attrNameLst>
                                      </p:cBhvr>
                                      <p:to>
                                        <p:strVal val="visible"/>
                                      </p:to>
                                    </p:set>
                                    <p:animEffect transition="in" filter="fade">
                                      <p:cBhvr>
                                        <p:cTn id="54" dur="1000"/>
                                        <p:tgtEl>
                                          <p:spTgt spid="90134"/>
                                        </p:tgtEl>
                                      </p:cBhvr>
                                    </p:animEffect>
                                  </p:childTnLst>
                                </p:cTn>
                              </p:par>
                              <p:par>
                                <p:cTn id="55" presetID="10" presetClass="entr" presetSubtype="0" fill="hold" nodeType="withEffect">
                                  <p:stCondLst>
                                    <p:cond delay="0"/>
                                  </p:stCondLst>
                                  <p:childTnLst>
                                    <p:set>
                                      <p:cBhvr>
                                        <p:cTn id="56" dur="1" fill="hold">
                                          <p:stCondLst>
                                            <p:cond delay="0"/>
                                          </p:stCondLst>
                                        </p:cTn>
                                        <p:tgtEl>
                                          <p:spTgt spid="90136"/>
                                        </p:tgtEl>
                                        <p:attrNameLst>
                                          <p:attrName>style.visibility</p:attrName>
                                        </p:attrNameLst>
                                      </p:cBhvr>
                                      <p:to>
                                        <p:strVal val="visible"/>
                                      </p:to>
                                    </p:set>
                                    <p:animEffect transition="in" filter="fade">
                                      <p:cBhvr>
                                        <p:cTn id="57" dur="1000"/>
                                        <p:tgtEl>
                                          <p:spTgt spid="90136"/>
                                        </p:tgtEl>
                                      </p:cBhvr>
                                    </p:animEffect>
                                  </p:childTnLst>
                                </p:cTn>
                              </p:par>
                            </p:childTnLst>
                          </p:cTn>
                        </p:par>
                        <p:par>
                          <p:cTn id="58" fill="hold" nodeType="afterGroup">
                            <p:stCondLst>
                              <p:cond delay="3000"/>
                            </p:stCondLst>
                            <p:childTnLst>
                              <p:par>
                                <p:cTn id="59" presetID="5" presetClass="entr" presetSubtype="10" fill="hold" nodeType="afterEffect">
                                  <p:stCondLst>
                                    <p:cond delay="0"/>
                                  </p:stCondLst>
                                  <p:childTnLst>
                                    <p:set>
                                      <p:cBhvr>
                                        <p:cTn id="60" dur="1" fill="hold">
                                          <p:stCondLst>
                                            <p:cond delay="0"/>
                                          </p:stCondLst>
                                        </p:cTn>
                                        <p:tgtEl>
                                          <p:spTgt spid="90157"/>
                                        </p:tgtEl>
                                        <p:attrNameLst>
                                          <p:attrName>style.visibility</p:attrName>
                                        </p:attrNameLst>
                                      </p:cBhvr>
                                      <p:to>
                                        <p:strVal val="visible"/>
                                      </p:to>
                                    </p:set>
                                    <p:animEffect transition="in" filter="checkerboard(across)">
                                      <p:cBhvr>
                                        <p:cTn id="61" dur="1000"/>
                                        <p:tgtEl>
                                          <p:spTgt spid="90157"/>
                                        </p:tgtEl>
                                      </p:cBhvr>
                                    </p:animEffect>
                                  </p:childTnLst>
                                </p:cTn>
                              </p:par>
                            </p:childTnLst>
                          </p:cTn>
                        </p:par>
                        <p:par>
                          <p:cTn id="62" fill="hold" nodeType="afterGroup">
                            <p:stCondLst>
                              <p:cond delay="4000"/>
                            </p:stCondLst>
                            <p:childTnLst>
                              <p:par>
                                <p:cTn id="63" presetID="14" presetClass="entr" presetSubtype="10" fill="hold" grpId="0" nodeType="afterEffect">
                                  <p:stCondLst>
                                    <p:cond delay="0"/>
                                  </p:stCondLst>
                                  <p:childTnLst>
                                    <p:set>
                                      <p:cBhvr>
                                        <p:cTn id="64" dur="1" fill="hold">
                                          <p:stCondLst>
                                            <p:cond delay="0"/>
                                          </p:stCondLst>
                                        </p:cTn>
                                        <p:tgtEl>
                                          <p:spTgt spid="90152"/>
                                        </p:tgtEl>
                                        <p:attrNameLst>
                                          <p:attrName>style.visibility</p:attrName>
                                        </p:attrNameLst>
                                      </p:cBhvr>
                                      <p:to>
                                        <p:strVal val="visible"/>
                                      </p:to>
                                    </p:set>
                                    <p:animEffect transition="in" filter="randombar(horizontal)">
                                      <p:cBhvr>
                                        <p:cTn id="65" dur="500"/>
                                        <p:tgtEl>
                                          <p:spTgt spid="90152"/>
                                        </p:tgtEl>
                                      </p:cBhvr>
                                    </p:animEffect>
                                  </p:childTnLst>
                                </p:cTn>
                              </p:par>
                            </p:childTnLst>
                          </p:cTn>
                        </p:par>
                        <p:par>
                          <p:cTn id="66" fill="hold" nodeType="afterGroup">
                            <p:stCondLst>
                              <p:cond delay="4500"/>
                            </p:stCondLst>
                            <p:childTnLst>
                              <p:par>
                                <p:cTn id="67" presetID="5" presetClass="entr" presetSubtype="10" fill="hold" nodeType="afterEffect">
                                  <p:stCondLst>
                                    <p:cond delay="0"/>
                                  </p:stCondLst>
                                  <p:childTnLst>
                                    <p:set>
                                      <p:cBhvr>
                                        <p:cTn id="68" dur="1" fill="hold">
                                          <p:stCondLst>
                                            <p:cond delay="0"/>
                                          </p:stCondLst>
                                        </p:cTn>
                                        <p:tgtEl>
                                          <p:spTgt spid="90158"/>
                                        </p:tgtEl>
                                        <p:attrNameLst>
                                          <p:attrName>style.visibility</p:attrName>
                                        </p:attrNameLst>
                                      </p:cBhvr>
                                      <p:to>
                                        <p:strVal val="visible"/>
                                      </p:to>
                                    </p:set>
                                    <p:animEffect transition="in" filter="checkerboard(across)">
                                      <p:cBhvr>
                                        <p:cTn id="69" dur="1000"/>
                                        <p:tgtEl>
                                          <p:spTgt spid="9015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 presetClass="entr" presetSubtype="10" fill="hold" nodeType="clickEffect">
                                  <p:stCondLst>
                                    <p:cond delay="0"/>
                                  </p:stCondLst>
                                  <p:childTnLst>
                                    <p:set>
                                      <p:cBhvr>
                                        <p:cTn id="73" dur="1" fill="hold">
                                          <p:stCondLst>
                                            <p:cond delay="0"/>
                                          </p:stCondLst>
                                        </p:cTn>
                                        <p:tgtEl>
                                          <p:spTgt spid="90161"/>
                                        </p:tgtEl>
                                        <p:attrNameLst>
                                          <p:attrName>style.visibility</p:attrName>
                                        </p:attrNameLst>
                                      </p:cBhvr>
                                      <p:to>
                                        <p:strVal val="visible"/>
                                      </p:to>
                                    </p:set>
                                    <p:animEffect transition="in" filter="checkerboard(across)">
                                      <p:cBhvr>
                                        <p:cTn id="74" dur="1000"/>
                                        <p:tgtEl>
                                          <p:spTgt spid="90161"/>
                                        </p:tgtEl>
                                      </p:cBhvr>
                                    </p:animEffect>
                                  </p:childTnLst>
                                </p:cTn>
                              </p:par>
                            </p:childTnLst>
                          </p:cTn>
                        </p:par>
                        <p:par>
                          <p:cTn id="75" fill="hold" nodeType="afterGroup">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90162"/>
                                        </p:tgtEl>
                                        <p:attrNameLst>
                                          <p:attrName>style.visibility</p:attrName>
                                        </p:attrNameLst>
                                      </p:cBhvr>
                                      <p:to>
                                        <p:strVal val="visible"/>
                                      </p:to>
                                    </p:set>
                                    <p:animEffect transition="in" filter="fade">
                                      <p:cBhvr>
                                        <p:cTn id="78" dur="1000"/>
                                        <p:tgtEl>
                                          <p:spTgt spid="901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148"/>
                                        </p:tgtEl>
                                        <p:attrNameLst>
                                          <p:attrName>style.visibility</p:attrName>
                                        </p:attrNameLst>
                                      </p:cBhvr>
                                      <p:to>
                                        <p:strVal val="visible"/>
                                      </p:to>
                                    </p:set>
                                    <p:animEffect transition="in" filter="fade">
                                      <p:cBhvr>
                                        <p:cTn id="81" dur="1000"/>
                                        <p:tgtEl>
                                          <p:spTgt spid="901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0143"/>
                                        </p:tgtEl>
                                        <p:attrNameLst>
                                          <p:attrName>style.visibility</p:attrName>
                                        </p:attrNameLst>
                                      </p:cBhvr>
                                      <p:to>
                                        <p:strVal val="visible"/>
                                      </p:to>
                                    </p:set>
                                    <p:animEffect transition="in" filter="fade">
                                      <p:cBhvr>
                                        <p:cTn id="84" dur="1000"/>
                                        <p:tgtEl>
                                          <p:spTgt spid="9014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0141"/>
                                        </p:tgtEl>
                                        <p:attrNameLst>
                                          <p:attrName>style.visibility</p:attrName>
                                        </p:attrNameLst>
                                      </p:cBhvr>
                                      <p:to>
                                        <p:strVal val="visible"/>
                                      </p:to>
                                    </p:set>
                                    <p:animEffect transition="in" filter="fade">
                                      <p:cBhvr>
                                        <p:cTn id="87" dur="1000"/>
                                        <p:tgtEl>
                                          <p:spTgt spid="901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0149"/>
                                        </p:tgtEl>
                                        <p:attrNameLst>
                                          <p:attrName>style.visibility</p:attrName>
                                        </p:attrNameLst>
                                      </p:cBhvr>
                                      <p:to>
                                        <p:strVal val="visible"/>
                                      </p:to>
                                    </p:set>
                                    <p:animEffect transition="in" filter="fade">
                                      <p:cBhvr>
                                        <p:cTn id="90" dur="1000"/>
                                        <p:tgtEl>
                                          <p:spTgt spid="901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0150"/>
                                        </p:tgtEl>
                                        <p:attrNameLst>
                                          <p:attrName>style.visibility</p:attrName>
                                        </p:attrNameLst>
                                      </p:cBhvr>
                                      <p:to>
                                        <p:strVal val="visible"/>
                                      </p:to>
                                    </p:set>
                                    <p:animEffect transition="in" filter="fade">
                                      <p:cBhvr>
                                        <p:cTn id="93" dur="1000"/>
                                        <p:tgtEl>
                                          <p:spTgt spid="9015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0144"/>
                                        </p:tgtEl>
                                        <p:attrNameLst>
                                          <p:attrName>style.visibility</p:attrName>
                                        </p:attrNameLst>
                                      </p:cBhvr>
                                      <p:to>
                                        <p:strVal val="visible"/>
                                      </p:to>
                                    </p:set>
                                    <p:animEffect transition="in" filter="fade">
                                      <p:cBhvr>
                                        <p:cTn id="96" dur="1000"/>
                                        <p:tgtEl>
                                          <p:spTgt spid="901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0147"/>
                                        </p:tgtEl>
                                        <p:attrNameLst>
                                          <p:attrName>style.visibility</p:attrName>
                                        </p:attrNameLst>
                                      </p:cBhvr>
                                      <p:to>
                                        <p:strVal val="visible"/>
                                      </p:to>
                                    </p:set>
                                    <p:animEffect transition="in" filter="fade">
                                      <p:cBhvr>
                                        <p:cTn id="99" dur="1000"/>
                                        <p:tgtEl>
                                          <p:spTgt spid="9014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0159"/>
                                        </p:tgtEl>
                                        <p:attrNameLst>
                                          <p:attrName>style.visibility</p:attrName>
                                        </p:attrNameLst>
                                      </p:cBhvr>
                                      <p:to>
                                        <p:strVal val="visible"/>
                                      </p:to>
                                    </p:set>
                                    <p:animEffect transition="in" filter="fade">
                                      <p:cBhvr>
                                        <p:cTn id="102" dur="1000"/>
                                        <p:tgtEl>
                                          <p:spTgt spid="9015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0145"/>
                                        </p:tgtEl>
                                        <p:attrNameLst>
                                          <p:attrName>style.visibility</p:attrName>
                                        </p:attrNameLst>
                                      </p:cBhvr>
                                      <p:to>
                                        <p:strVal val="visible"/>
                                      </p:to>
                                    </p:set>
                                    <p:animEffect transition="in" filter="fade">
                                      <p:cBhvr>
                                        <p:cTn id="105" dur="1000"/>
                                        <p:tgtEl>
                                          <p:spTgt spid="9014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90146"/>
                                        </p:tgtEl>
                                        <p:attrNameLst>
                                          <p:attrName>style.visibility</p:attrName>
                                        </p:attrNameLst>
                                      </p:cBhvr>
                                      <p:to>
                                        <p:strVal val="visible"/>
                                      </p:to>
                                    </p:set>
                                    <p:animEffect transition="in" filter="fade">
                                      <p:cBhvr>
                                        <p:cTn id="108" dur="1000"/>
                                        <p:tgtEl>
                                          <p:spTgt spid="9014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0151"/>
                                        </p:tgtEl>
                                        <p:attrNameLst>
                                          <p:attrName>style.visibility</p:attrName>
                                        </p:attrNameLst>
                                      </p:cBhvr>
                                      <p:to>
                                        <p:strVal val="visible"/>
                                      </p:to>
                                    </p:set>
                                    <p:animEffect transition="in" filter="fade">
                                      <p:cBhvr>
                                        <p:cTn id="111" dur="2000"/>
                                        <p:tgtEl>
                                          <p:spTgt spid="90151"/>
                                        </p:tgtEl>
                                      </p:cBhvr>
                                    </p:animEffect>
                                  </p:childTnLst>
                                </p:cTn>
                              </p:par>
                            </p:childTnLst>
                          </p:cTn>
                        </p:par>
                        <p:par>
                          <p:cTn id="112" fill="hold" nodeType="afterGroup">
                            <p:stCondLst>
                              <p:cond delay="3000"/>
                            </p:stCondLst>
                            <p:childTnLst>
                              <p:par>
                                <p:cTn id="113" presetID="5" presetClass="entr" presetSubtype="10" fill="hold" nodeType="afterEffect">
                                  <p:stCondLst>
                                    <p:cond delay="0"/>
                                  </p:stCondLst>
                                  <p:childTnLst>
                                    <p:set>
                                      <p:cBhvr>
                                        <p:cTn id="114" dur="1" fill="hold">
                                          <p:stCondLst>
                                            <p:cond delay="0"/>
                                          </p:stCondLst>
                                        </p:cTn>
                                        <p:tgtEl>
                                          <p:spTgt spid="90167"/>
                                        </p:tgtEl>
                                        <p:attrNameLst>
                                          <p:attrName>style.visibility</p:attrName>
                                        </p:attrNameLst>
                                      </p:cBhvr>
                                      <p:to>
                                        <p:strVal val="visible"/>
                                      </p:to>
                                    </p:set>
                                    <p:animEffect transition="in" filter="checkerboard(across)">
                                      <p:cBhvr>
                                        <p:cTn id="115" dur="1000"/>
                                        <p:tgtEl>
                                          <p:spTgt spid="901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40" grpId="0" animBg="1"/>
      <p:bldP spid="90162" grpId="0" animBg="1"/>
      <p:bldP spid="90146" grpId="0" animBg="1"/>
      <p:bldP spid="90159" grpId="0" animBg="1"/>
      <p:bldP spid="90144" grpId="0" animBg="1"/>
      <p:bldP spid="90150" grpId="0" animBg="1"/>
      <p:bldP spid="90149" grpId="0" animBg="1"/>
      <p:bldP spid="90119" grpId="0" animBg="1"/>
      <p:bldP spid="90123" grpId="0" animBg="1"/>
      <p:bldP spid="90124" grpId="0" animBg="1"/>
      <p:bldP spid="90125" grpId="0" animBg="1"/>
      <p:bldP spid="90126" grpId="0" animBg="1"/>
      <p:bldP spid="90127" grpId="0" animBg="1"/>
      <p:bldP spid="90122" grpId="0" animBg="1"/>
      <p:bldP spid="90121" grpId="0" animBg="1"/>
      <p:bldP spid="90129" grpId="0" animBg="1"/>
      <p:bldP spid="90131" grpId="0" animBg="1"/>
      <p:bldP spid="90141" grpId="0" animBg="1"/>
      <p:bldP spid="90143" grpId="0" animBg="1"/>
      <p:bldP spid="90145" grpId="0" animBg="1"/>
      <p:bldP spid="90147" grpId="0" animBg="1"/>
      <p:bldP spid="90148" grpId="0" animBg="1"/>
      <p:bldP spid="90151" grpId="0" animBg="1"/>
      <p:bldP spid="90152" grpId="0" animBg="1"/>
      <p:bldP spid="90130"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l="21889" t="20833" r="19546" b="21875"/>
          <a:stretch>
            <a:fillRect/>
          </a:stretch>
        </p:blipFill>
        <p:spPr bwMode="auto">
          <a:xfrm>
            <a:off x="457200" y="914400"/>
            <a:ext cx="8153400" cy="51816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5921</TotalTime>
  <Words>1202</Words>
  <Application>Microsoft Office PowerPoint</Application>
  <PresentationFormat>On-screen Show (4:3)</PresentationFormat>
  <Paragraphs>157</Paragraphs>
  <Slides>23</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Rockwell</vt:lpstr>
      <vt:lpstr>Tahoma</vt:lpstr>
      <vt:lpstr>Times New Roman</vt:lpstr>
      <vt:lpstr>Trebuchet MS</vt:lpstr>
      <vt:lpstr>Verdana</vt:lpstr>
      <vt:lpstr>Wingdings</vt:lpstr>
      <vt:lpstr>Custom Design</vt:lpstr>
      <vt:lpstr>Profile</vt:lpstr>
      <vt:lpstr>Office Theme</vt:lpstr>
      <vt:lpstr>Penatausahaan, Pembinaan, Pengawasan, dan Pengendalian Barang Milik Negara</vt:lpstr>
      <vt:lpstr>TUJUAN DAN AGENDA BELAJAR</vt:lpstr>
      <vt:lpstr>Penatausahaan BMN PP 27 Tahun 2014 jo PP 28 Tahun 2020</vt:lpstr>
      <vt:lpstr>Penatausahaan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Pembinaan BMN  PP 27 Tahun 2014 jo PP 28 Tahun 2020</vt:lpstr>
      <vt:lpstr>PowerPoint Presentation</vt:lpstr>
      <vt:lpstr>PowerPoint Presentation</vt:lpstr>
      <vt:lpstr>PowerPoint Presentation</vt:lpstr>
      <vt:lpstr>Diskusi 1 </vt:lpstr>
      <vt:lpstr>Diskusi 2</vt:lpstr>
      <vt:lpstr>PowerPoint Presentation</vt:lpstr>
      <vt:lpstr>PowerPoint Presentation</vt:lpstr>
      <vt:lpstr>Diskusi  5</vt:lpstr>
      <vt:lpstr>Diskusi  6</vt:lpstr>
      <vt:lpstr>PowerPoint Presentation</vt:lpstr>
      <vt:lpstr>PowerPoint Presentation</vt:lpstr>
    </vt:vector>
  </TitlesOfParts>
  <Company>DELL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PUSDIKLATWAS BPKP AUDITING-DIKLAT AHLI</dc:title>
  <dc:creator>Latitude</dc:creator>
  <cp:lastModifiedBy>Pusdiklatwas BPKP 14</cp:lastModifiedBy>
  <cp:revision>83</cp:revision>
  <dcterms:created xsi:type="dcterms:W3CDTF">2009-04-09T01:37:34Z</dcterms:created>
  <dcterms:modified xsi:type="dcterms:W3CDTF">2021-08-27T00:36:43Z</dcterms:modified>
</cp:coreProperties>
</file>